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2" r:id="rId2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10"/>
  </p:normalViewPr>
  <p:slideViewPr>
    <p:cSldViewPr snapToGrid="0" snapToObjects="1">
      <p:cViewPr varScale="1">
        <p:scale>
          <a:sx n="91" d="100"/>
          <a:sy n="91" d="100"/>
        </p:scale>
        <p:origin x="5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728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edipolAnkara">
            <a:extLst>
              <a:ext uri="{FF2B5EF4-FFF2-40B4-BE49-F238E27FC236}">
                <a16:creationId xmlns:a16="http://schemas.microsoft.com/office/drawing/2014/main" id="{141EA5CA-735E-BD7F-DC34-7325DDC28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7923" y="369277"/>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a:extLst>
              <a:ext uri="{FF2B5EF4-FFF2-40B4-BE49-F238E27FC236}">
                <a16:creationId xmlns:a16="http://schemas.microsoft.com/office/drawing/2014/main" id="{A628C1AE-C267-3191-964A-F683208275D5}"/>
              </a:ext>
            </a:extLst>
          </p:cNvPr>
          <p:cNvSpPr/>
          <p:nvPr/>
        </p:nvSpPr>
        <p:spPr>
          <a:xfrm>
            <a:off x="246944" y="2859877"/>
            <a:ext cx="10985379" cy="1754326"/>
          </a:xfrm>
          <a:prstGeom prst="rect">
            <a:avLst/>
          </a:prstGeom>
          <a:noFill/>
        </p:spPr>
        <p:txBody>
          <a:bodyPr wrap="none" lIns="91440" tIns="45720" rIns="91440" bIns="45720">
            <a:spAutoFit/>
          </a:bodyPr>
          <a:lstStyle/>
          <a:p>
            <a:pPr algn="ctr"/>
            <a:r>
              <a:rPr lang="tr-TR"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YÖNETİMDE EKOLOJİK DUYARLILIK ve </a:t>
            </a:r>
          </a:p>
          <a:p>
            <a:pPr algn="ctr"/>
            <a:r>
              <a:rPr lang="tr-TR"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SÜRDÜRÜLEBİLİRLİK</a:t>
            </a:r>
            <a:endParaRPr lang="tr-T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Metin kutusu 3">
            <a:extLst>
              <a:ext uri="{FF2B5EF4-FFF2-40B4-BE49-F238E27FC236}">
                <a16:creationId xmlns:a16="http://schemas.microsoft.com/office/drawing/2014/main" id="{DCEDA34A-0062-F617-A200-90AA373C4708}"/>
              </a:ext>
            </a:extLst>
          </p:cNvPr>
          <p:cNvSpPr txBox="1"/>
          <p:nvPr/>
        </p:nvSpPr>
        <p:spPr>
          <a:xfrm>
            <a:off x="1203472" y="4614203"/>
            <a:ext cx="7687310" cy="954107"/>
          </a:xfrm>
          <a:prstGeom prst="rect">
            <a:avLst/>
          </a:prstGeom>
          <a:noFill/>
        </p:spPr>
        <p:txBody>
          <a:bodyPr wrap="square" rtlCol="0">
            <a:spAutoFit/>
          </a:bodyPr>
          <a:lstStyle/>
          <a:p>
            <a:r>
              <a:rPr lang="tr-TR" sz="2800" dirty="0">
                <a:ln w="0"/>
                <a:solidFill>
                  <a:schemeClr val="accent1"/>
                </a:solidFill>
                <a:effectLst>
                  <a:outerShdw blurRad="38100" dist="25400" dir="5400000" algn="ctr" rotWithShape="0">
                    <a:srgbClr val="6E747A">
                      <a:alpha val="43000"/>
                    </a:srgbClr>
                  </a:outerShdw>
                </a:effectLst>
              </a:rPr>
              <a:t>HAFTA:2</a:t>
            </a:r>
          </a:p>
          <a:p>
            <a:r>
              <a:rPr lang="tr-TR" sz="2800" dirty="0">
                <a:ln w="0"/>
                <a:solidFill>
                  <a:schemeClr val="accent1"/>
                </a:solidFill>
                <a:effectLst>
                  <a:outerShdw blurRad="38100" dist="25400" dir="5400000" algn="ctr" rotWithShape="0">
                    <a:srgbClr val="6E747A">
                      <a:alpha val="43000"/>
                    </a:srgbClr>
                  </a:outerShdw>
                </a:effectLst>
              </a:rPr>
              <a:t>KONU: İşletmelerde Sürdürülebilirlik</a:t>
            </a:r>
          </a:p>
        </p:txBody>
      </p:sp>
      <p:sp>
        <p:nvSpPr>
          <p:cNvPr id="6" name="Metin kutusu 5">
            <a:extLst>
              <a:ext uri="{FF2B5EF4-FFF2-40B4-BE49-F238E27FC236}">
                <a16:creationId xmlns:a16="http://schemas.microsoft.com/office/drawing/2014/main" id="{EAD31370-A226-67A2-A701-2EC6E8EBB786}"/>
              </a:ext>
            </a:extLst>
          </p:cNvPr>
          <p:cNvSpPr txBox="1"/>
          <p:nvPr/>
        </p:nvSpPr>
        <p:spPr>
          <a:xfrm>
            <a:off x="10160390" y="7029271"/>
            <a:ext cx="4118318" cy="830997"/>
          </a:xfrm>
          <a:prstGeom prst="rect">
            <a:avLst/>
          </a:prstGeom>
          <a:noFill/>
        </p:spPr>
        <p:txBody>
          <a:bodyPr wrap="square" rtlCol="0">
            <a:spAutoFit/>
          </a:bodyPr>
          <a:lstStyle/>
          <a:p>
            <a:r>
              <a:rPr lang="tr-TR" sz="2400" dirty="0" err="1">
                <a:ln w="0"/>
                <a:effectLst>
                  <a:outerShdw blurRad="38100" dist="19050" dir="2700000" algn="tl" rotWithShape="0">
                    <a:schemeClr val="dk1">
                      <a:alpha val="40000"/>
                    </a:schemeClr>
                  </a:outerShdw>
                </a:effectLst>
              </a:rPr>
              <a:t>Dr.Öğr.Üyesi</a:t>
            </a:r>
            <a:r>
              <a:rPr lang="tr-TR" sz="2400" dirty="0">
                <a:ln w="0"/>
                <a:effectLst>
                  <a:outerShdw blurRad="38100" dist="19050" dir="2700000" algn="tl" rotWithShape="0">
                    <a:schemeClr val="dk1">
                      <a:alpha val="40000"/>
                    </a:schemeClr>
                  </a:outerShdw>
                </a:effectLst>
              </a:rPr>
              <a:t> Sinem CECE</a:t>
            </a:r>
          </a:p>
          <a:p>
            <a:r>
              <a:rPr lang="tr-TR" sz="2400" dirty="0">
                <a:ln w="0"/>
                <a:effectLst>
                  <a:outerShdw blurRad="38100" dist="19050" dir="2700000" algn="tl" rotWithShape="0">
                    <a:schemeClr val="dk1">
                      <a:alpha val="40000"/>
                    </a:schemeClr>
                  </a:outerShdw>
                </a:effectLst>
              </a:rPr>
              <a:t>Yönetim Bilişim Sistemleri ABD.</a:t>
            </a:r>
          </a:p>
        </p:txBody>
      </p:sp>
    </p:spTree>
    <p:extLst>
      <p:ext uri="{BB962C8B-B14F-4D97-AF65-F5344CB8AC3E}">
        <p14:creationId xmlns:p14="http://schemas.microsoft.com/office/powerpoint/2010/main" val="1241048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856059"/>
            <a:ext cx="8133278"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Performansı ve Ölçümleme</a:t>
            </a:r>
            <a:endParaRPr lang="en-US" sz="4374" dirty="0"/>
          </a:p>
        </p:txBody>
      </p:sp>
      <p:sp>
        <p:nvSpPr>
          <p:cNvPr id="5" name="Shape 2"/>
          <p:cNvSpPr/>
          <p:nvPr/>
        </p:nvSpPr>
        <p:spPr>
          <a:xfrm>
            <a:off x="2348389" y="1994773"/>
            <a:ext cx="1655564" cy="1280160"/>
          </a:xfrm>
          <a:prstGeom prst="roundRect">
            <a:avLst>
              <a:gd name="adj" fmla="val 7811"/>
            </a:avLst>
          </a:prstGeom>
          <a:solidFill>
            <a:srgbClr val="F0D4F7"/>
          </a:solidFill>
          <a:ln w="13811">
            <a:solidFill>
              <a:srgbClr val="D6BADD"/>
            </a:solidFill>
            <a:prstDash val="solid"/>
          </a:ln>
        </p:spPr>
        <p:txBody>
          <a:bodyPr/>
          <a:lstStyle/>
          <a:p>
            <a:endParaRPr lang="tr-TR"/>
          </a:p>
        </p:txBody>
      </p:sp>
      <p:sp>
        <p:nvSpPr>
          <p:cNvPr id="6" name="Text 3"/>
          <p:cNvSpPr/>
          <p:nvPr/>
        </p:nvSpPr>
        <p:spPr>
          <a:xfrm>
            <a:off x="2584371" y="2461260"/>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1</a:t>
            </a:r>
            <a:endParaRPr lang="en-US" sz="2187" dirty="0"/>
          </a:p>
        </p:txBody>
      </p:sp>
      <p:sp>
        <p:nvSpPr>
          <p:cNvPr id="7" name="Text 4"/>
          <p:cNvSpPr/>
          <p:nvPr/>
        </p:nvSpPr>
        <p:spPr>
          <a:xfrm>
            <a:off x="4226123" y="2216944"/>
            <a:ext cx="2594015"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Ölçümleme Yöntemleri</a:t>
            </a:r>
            <a:endParaRPr lang="en-US" sz="2187" dirty="0"/>
          </a:p>
        </p:txBody>
      </p:sp>
      <p:sp>
        <p:nvSpPr>
          <p:cNvPr id="8" name="Text 5"/>
          <p:cNvSpPr/>
          <p:nvPr/>
        </p:nvSpPr>
        <p:spPr>
          <a:xfrm>
            <a:off x="4226123" y="2697361"/>
            <a:ext cx="4497824"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Farklı performans göstergelerinin değerlendirilmesi</a:t>
            </a:r>
            <a:endParaRPr lang="en-US" sz="1750" dirty="0"/>
          </a:p>
        </p:txBody>
      </p:sp>
      <p:sp>
        <p:nvSpPr>
          <p:cNvPr id="9" name="Shape 6"/>
          <p:cNvSpPr/>
          <p:nvPr/>
        </p:nvSpPr>
        <p:spPr>
          <a:xfrm>
            <a:off x="4115038" y="3249245"/>
            <a:ext cx="8055769" cy="22205"/>
          </a:xfrm>
          <a:prstGeom prst="roundRect">
            <a:avLst>
              <a:gd name="adj" fmla="val 450302"/>
            </a:avLst>
          </a:prstGeom>
          <a:solidFill>
            <a:srgbClr val="D6BADD"/>
          </a:solidFill>
          <a:ln/>
        </p:spPr>
        <p:txBody>
          <a:bodyPr/>
          <a:lstStyle/>
          <a:p>
            <a:endParaRPr lang="tr-TR"/>
          </a:p>
        </p:txBody>
      </p:sp>
      <p:sp>
        <p:nvSpPr>
          <p:cNvPr id="10" name="Shape 7"/>
          <p:cNvSpPr/>
          <p:nvPr/>
        </p:nvSpPr>
        <p:spPr>
          <a:xfrm>
            <a:off x="2348389" y="3386018"/>
            <a:ext cx="3311128" cy="1280160"/>
          </a:xfrm>
          <a:prstGeom prst="roundRect">
            <a:avLst>
              <a:gd name="adj" fmla="val 7811"/>
            </a:avLst>
          </a:prstGeom>
          <a:solidFill>
            <a:srgbClr val="F0D4F7"/>
          </a:solidFill>
          <a:ln w="13811">
            <a:solidFill>
              <a:srgbClr val="D6BADD"/>
            </a:solidFill>
            <a:prstDash val="solid"/>
          </a:ln>
        </p:spPr>
        <p:txBody>
          <a:bodyPr/>
          <a:lstStyle/>
          <a:p>
            <a:endParaRPr lang="tr-TR"/>
          </a:p>
        </p:txBody>
      </p:sp>
      <p:sp>
        <p:nvSpPr>
          <p:cNvPr id="11" name="Text 8"/>
          <p:cNvSpPr/>
          <p:nvPr/>
        </p:nvSpPr>
        <p:spPr>
          <a:xfrm>
            <a:off x="2584371" y="3852505"/>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2</a:t>
            </a:r>
            <a:endParaRPr lang="en-US" sz="2187" dirty="0"/>
          </a:p>
        </p:txBody>
      </p:sp>
      <p:sp>
        <p:nvSpPr>
          <p:cNvPr id="12" name="Text 9"/>
          <p:cNvSpPr/>
          <p:nvPr/>
        </p:nvSpPr>
        <p:spPr>
          <a:xfrm>
            <a:off x="5881687" y="3608189"/>
            <a:ext cx="3916323"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Sürdürülebilirlik Değerlendirmesi</a:t>
            </a:r>
            <a:endParaRPr lang="en-US" sz="2187" dirty="0"/>
          </a:p>
        </p:txBody>
      </p:sp>
      <p:sp>
        <p:nvSpPr>
          <p:cNvPr id="13" name="Text 10"/>
          <p:cNvSpPr/>
          <p:nvPr/>
        </p:nvSpPr>
        <p:spPr>
          <a:xfrm>
            <a:off x="5881687" y="4088606"/>
            <a:ext cx="3916323"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Çevresel ve toplumsal etkilerin ölçülmesi</a:t>
            </a:r>
            <a:endParaRPr lang="en-US" sz="1750" dirty="0"/>
          </a:p>
        </p:txBody>
      </p:sp>
      <p:sp>
        <p:nvSpPr>
          <p:cNvPr id="14" name="Shape 11"/>
          <p:cNvSpPr/>
          <p:nvPr/>
        </p:nvSpPr>
        <p:spPr>
          <a:xfrm>
            <a:off x="5770602" y="4640491"/>
            <a:ext cx="6400205" cy="22205"/>
          </a:xfrm>
          <a:prstGeom prst="roundRect">
            <a:avLst>
              <a:gd name="adj" fmla="val 450302"/>
            </a:avLst>
          </a:prstGeom>
          <a:solidFill>
            <a:srgbClr val="D6BADD"/>
          </a:solidFill>
          <a:ln/>
        </p:spPr>
        <p:txBody>
          <a:bodyPr/>
          <a:lstStyle/>
          <a:p>
            <a:endParaRPr lang="tr-TR"/>
          </a:p>
        </p:txBody>
      </p:sp>
      <p:sp>
        <p:nvSpPr>
          <p:cNvPr id="15" name="Shape 12"/>
          <p:cNvSpPr/>
          <p:nvPr/>
        </p:nvSpPr>
        <p:spPr>
          <a:xfrm>
            <a:off x="2348389" y="4777264"/>
            <a:ext cx="4966692" cy="1280160"/>
          </a:xfrm>
          <a:prstGeom prst="roundRect">
            <a:avLst>
              <a:gd name="adj" fmla="val 7811"/>
            </a:avLst>
          </a:prstGeom>
          <a:solidFill>
            <a:srgbClr val="F0D4F7"/>
          </a:solidFill>
          <a:ln w="13811">
            <a:solidFill>
              <a:srgbClr val="D6BADD"/>
            </a:solidFill>
            <a:prstDash val="solid"/>
          </a:ln>
        </p:spPr>
        <p:txBody>
          <a:bodyPr/>
          <a:lstStyle/>
          <a:p>
            <a:endParaRPr lang="tr-TR"/>
          </a:p>
        </p:txBody>
      </p:sp>
      <p:sp>
        <p:nvSpPr>
          <p:cNvPr id="16" name="Text 13"/>
          <p:cNvSpPr/>
          <p:nvPr/>
        </p:nvSpPr>
        <p:spPr>
          <a:xfrm>
            <a:off x="2584371" y="5243751"/>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3</a:t>
            </a:r>
            <a:endParaRPr lang="en-US" sz="2187" dirty="0"/>
          </a:p>
        </p:txBody>
      </p:sp>
      <p:sp>
        <p:nvSpPr>
          <p:cNvPr id="17" name="Text 14"/>
          <p:cNvSpPr/>
          <p:nvPr/>
        </p:nvSpPr>
        <p:spPr>
          <a:xfrm>
            <a:off x="7537252" y="4999434"/>
            <a:ext cx="2974300"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Etkili İç ve Dış Dinamikler</a:t>
            </a:r>
            <a:endParaRPr lang="en-US" sz="2187" dirty="0"/>
          </a:p>
        </p:txBody>
      </p:sp>
      <p:sp>
        <p:nvSpPr>
          <p:cNvPr id="18" name="Text 15"/>
          <p:cNvSpPr/>
          <p:nvPr/>
        </p:nvSpPr>
        <p:spPr>
          <a:xfrm>
            <a:off x="7537252" y="5479852"/>
            <a:ext cx="4357449"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performansını etkileyen unsurların analizi</a:t>
            </a:r>
            <a:endParaRPr lang="en-US" sz="1750" dirty="0"/>
          </a:p>
        </p:txBody>
      </p:sp>
      <p:sp>
        <p:nvSpPr>
          <p:cNvPr id="19" name="Text 16"/>
          <p:cNvSpPr/>
          <p:nvPr/>
        </p:nvSpPr>
        <p:spPr>
          <a:xfrm>
            <a:off x="2348389" y="6307336"/>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performansı ve ölçümleme, işletmelerin sürdürülebilirliğini sağlamak için önemlidir. Farklı ölçümleme yöntemleri, sürdürülebilirlik değerlendirmesi ve etkili iç ve dış dinamikler, işletmenin performansını etkileyen unsurları analiz etmek ve değerlendirmek için kritik bir rol oynamaktadır.</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323261"/>
            <a:ext cx="9306401"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yenilikçiliği ve Ar-Ge faaliyetleri</a:t>
            </a:r>
            <a:endParaRPr lang="en-US" sz="4374" dirty="0"/>
          </a:p>
        </p:txBody>
      </p:sp>
      <p:pic>
        <p:nvPicPr>
          <p:cNvPr id="5" name="Image 1" descr="preencoded.png"/>
          <p:cNvPicPr>
            <a:picLocks noChangeAspect="1"/>
          </p:cNvPicPr>
          <p:nvPr/>
        </p:nvPicPr>
        <p:blipFill>
          <a:blip r:embed="rId4"/>
          <a:stretch>
            <a:fillRect/>
          </a:stretch>
        </p:blipFill>
        <p:spPr>
          <a:xfrm>
            <a:off x="2348389" y="2461974"/>
            <a:ext cx="3088958" cy="1909048"/>
          </a:xfrm>
          <a:prstGeom prst="rect">
            <a:avLst/>
          </a:prstGeom>
        </p:spPr>
      </p:pic>
      <p:sp>
        <p:nvSpPr>
          <p:cNvPr id="6" name="Text 2"/>
          <p:cNvSpPr/>
          <p:nvPr/>
        </p:nvSpPr>
        <p:spPr>
          <a:xfrm>
            <a:off x="2348389" y="4648676"/>
            <a:ext cx="2221944"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İşletme Sürekliliği</a:t>
            </a:r>
            <a:endParaRPr lang="en-US" sz="2187" dirty="0"/>
          </a:p>
        </p:txBody>
      </p:sp>
      <p:sp>
        <p:nvSpPr>
          <p:cNvPr id="7" name="Text 3"/>
          <p:cNvSpPr/>
          <p:nvPr/>
        </p:nvSpPr>
        <p:spPr>
          <a:xfrm>
            <a:off x="2348389" y="5129093"/>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yenilikçi iş uygulamaları ve sürekli Ar-Ge faaliyetleri önemli bir rol oynamaktadır.</a:t>
            </a:r>
            <a:endParaRPr lang="en-US" sz="1750" dirty="0"/>
          </a:p>
        </p:txBody>
      </p:sp>
      <p:pic>
        <p:nvPicPr>
          <p:cNvPr id="8" name="Image 2" descr="preencoded.png"/>
          <p:cNvPicPr>
            <a:picLocks noChangeAspect="1"/>
          </p:cNvPicPr>
          <p:nvPr/>
        </p:nvPicPr>
        <p:blipFill>
          <a:blip r:embed="rId5"/>
          <a:stretch>
            <a:fillRect/>
          </a:stretch>
        </p:blipFill>
        <p:spPr>
          <a:xfrm>
            <a:off x="5770602" y="2461974"/>
            <a:ext cx="3088958" cy="1909048"/>
          </a:xfrm>
          <a:prstGeom prst="rect">
            <a:avLst/>
          </a:prstGeom>
        </p:spPr>
      </p:pic>
      <p:sp>
        <p:nvSpPr>
          <p:cNvPr id="9" name="Text 4"/>
          <p:cNvSpPr/>
          <p:nvPr/>
        </p:nvSpPr>
        <p:spPr>
          <a:xfrm>
            <a:off x="5770602" y="4648676"/>
            <a:ext cx="2221944"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Teknolojik Gelişim</a:t>
            </a:r>
            <a:endParaRPr lang="en-US" sz="2187" dirty="0"/>
          </a:p>
        </p:txBody>
      </p:sp>
      <p:sp>
        <p:nvSpPr>
          <p:cNvPr id="10" name="Text 5"/>
          <p:cNvSpPr/>
          <p:nvPr/>
        </p:nvSpPr>
        <p:spPr>
          <a:xfrm>
            <a:off x="5770602" y="5129093"/>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İşletmelerin sürdürülebilirliğini destekleyen iç ve dış dinamikler arasında, teknolojik gelişim ve Ar-Ge faaliyetlerinin etkisi büyük önem taşımaktadır.</a:t>
            </a:r>
            <a:endParaRPr lang="en-US" sz="1750" dirty="0"/>
          </a:p>
        </p:txBody>
      </p:sp>
      <p:pic>
        <p:nvPicPr>
          <p:cNvPr id="11" name="Image 3" descr="preencoded.png"/>
          <p:cNvPicPr>
            <a:picLocks noChangeAspect="1"/>
          </p:cNvPicPr>
          <p:nvPr/>
        </p:nvPicPr>
        <p:blipFill>
          <a:blip r:embed="rId6"/>
          <a:stretch>
            <a:fillRect/>
          </a:stretch>
        </p:blipFill>
        <p:spPr>
          <a:xfrm>
            <a:off x="9192816" y="2461974"/>
            <a:ext cx="3089077" cy="1909167"/>
          </a:xfrm>
          <a:prstGeom prst="rect">
            <a:avLst/>
          </a:prstGeom>
        </p:spPr>
      </p:pic>
      <p:sp>
        <p:nvSpPr>
          <p:cNvPr id="12" name="Text 6"/>
          <p:cNvSpPr/>
          <p:nvPr/>
        </p:nvSpPr>
        <p:spPr>
          <a:xfrm>
            <a:off x="9192816" y="4648795"/>
            <a:ext cx="2337078"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Yenilikçi Yaklaşımlar</a:t>
            </a:r>
            <a:endParaRPr lang="en-US" sz="2187" dirty="0"/>
          </a:p>
        </p:txBody>
      </p:sp>
      <p:sp>
        <p:nvSpPr>
          <p:cNvPr id="13" name="Text 7"/>
          <p:cNvSpPr/>
          <p:nvPr/>
        </p:nvSpPr>
        <p:spPr>
          <a:xfrm>
            <a:off x="9192816" y="5129213"/>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etkili unsurlar arasında, iç ve dış dinamiklerin oluşturduğu yenilikçi yaklaşımların da büyük katkısı bulunmaktadır.</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2252305"/>
            <a:ext cx="866441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Eğitimi ve Yetenek Geliştirme</a:t>
            </a:r>
            <a:endParaRPr lang="en-US" sz="4374" dirty="0"/>
          </a:p>
        </p:txBody>
      </p:sp>
      <p:sp>
        <p:nvSpPr>
          <p:cNvPr id="5" name="Shape 2"/>
          <p:cNvSpPr/>
          <p:nvPr/>
        </p:nvSpPr>
        <p:spPr>
          <a:xfrm>
            <a:off x="2348389" y="3391019"/>
            <a:ext cx="9933503" cy="664726"/>
          </a:xfrm>
          <a:prstGeom prst="roundRect">
            <a:avLst>
              <a:gd name="adj" fmla="val 15042"/>
            </a:avLst>
          </a:prstGeom>
          <a:noFill/>
          <a:ln w="13811">
            <a:solidFill>
              <a:srgbClr val="000000">
                <a:alpha val="8000"/>
              </a:srgbClr>
            </a:solidFill>
            <a:prstDash val="solid"/>
          </a:ln>
        </p:spPr>
        <p:txBody>
          <a:bodyPr/>
          <a:lstStyle/>
          <a:p>
            <a:endParaRPr lang="tr-TR"/>
          </a:p>
        </p:txBody>
      </p:sp>
      <p:sp>
        <p:nvSpPr>
          <p:cNvPr id="6" name="Shape 3"/>
          <p:cNvSpPr/>
          <p:nvPr/>
        </p:nvSpPr>
        <p:spPr>
          <a:xfrm>
            <a:off x="2362200" y="3404830"/>
            <a:ext cx="9905881" cy="637103"/>
          </a:xfrm>
          <a:prstGeom prst="rect">
            <a:avLst/>
          </a:prstGeom>
          <a:solidFill>
            <a:srgbClr val="FFFFFF">
              <a:alpha val="4000"/>
            </a:srgbClr>
          </a:solidFill>
          <a:ln/>
        </p:spPr>
        <p:txBody>
          <a:bodyPr/>
          <a:lstStyle/>
          <a:p>
            <a:endParaRPr lang="tr-TR"/>
          </a:p>
        </p:txBody>
      </p:sp>
      <p:sp>
        <p:nvSpPr>
          <p:cNvPr id="7" name="Text 4"/>
          <p:cNvSpPr/>
          <p:nvPr/>
        </p:nvSpPr>
        <p:spPr>
          <a:xfrm>
            <a:off x="2584371" y="3545681"/>
            <a:ext cx="946154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Etkili Unsurlar / İç ve Dış Dinamikler</a:t>
            </a:r>
            <a:endParaRPr lang="en-US" sz="1750" dirty="0"/>
          </a:p>
        </p:txBody>
      </p:sp>
      <p:sp>
        <p:nvSpPr>
          <p:cNvPr id="8" name="Text 5"/>
          <p:cNvSpPr/>
          <p:nvPr/>
        </p:nvSpPr>
        <p:spPr>
          <a:xfrm>
            <a:off x="2348389" y="4305657"/>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eğitimi ve yetenek geliştirme, işletmelerin sürdürülebilirliğini sağlamak için önemli unsurları ve iç/dış dinamikleri kapsar.</a:t>
            </a:r>
            <a:endParaRPr lang="en-US" sz="1750" dirty="0"/>
          </a:p>
        </p:txBody>
      </p:sp>
      <p:sp>
        <p:nvSpPr>
          <p:cNvPr id="9" name="Text 6"/>
          <p:cNvSpPr/>
          <p:nvPr/>
        </p:nvSpPr>
        <p:spPr>
          <a:xfrm>
            <a:off x="2348389" y="5266373"/>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Çalışanların becerilerini artırmak, verimliliği artırmak ve işletmenin uzun vadeli başarısını desteklemek için bu unsurların anlaşılması ve etkili bir şekilde yönetilmesi gerekmektedir.</a:t>
            </a:r>
            <a:endParaRPr lang="en-US" sz="17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2621994"/>
          </a:xfrm>
          <a:prstGeom prst="rect">
            <a:avLst/>
          </a:prstGeom>
        </p:spPr>
      </p:pic>
      <p:sp>
        <p:nvSpPr>
          <p:cNvPr id="5" name="Text 1"/>
          <p:cNvSpPr/>
          <p:nvPr/>
        </p:nvSpPr>
        <p:spPr>
          <a:xfrm>
            <a:off x="2626281" y="3198852"/>
            <a:ext cx="8854083" cy="655558"/>
          </a:xfrm>
          <a:prstGeom prst="rect">
            <a:avLst/>
          </a:prstGeom>
          <a:noFill/>
          <a:ln/>
        </p:spPr>
        <p:txBody>
          <a:bodyPr wrap="none" rtlCol="0" anchor="t"/>
          <a:lstStyle/>
          <a:p>
            <a:pPr marL="0" indent="0">
              <a:lnSpc>
                <a:spcPts val="5162"/>
              </a:lnSpc>
              <a:buNone/>
            </a:pPr>
            <a:r>
              <a:rPr lang="en-US" sz="4129" b="1" kern="0" spc="-83" dirty="0">
                <a:solidFill>
                  <a:srgbClr val="000000"/>
                </a:solidFill>
                <a:latin typeface="adonis-web" pitchFamily="34" charset="0"/>
                <a:ea typeface="adonis-web" pitchFamily="34" charset="-122"/>
                <a:cs typeface="adonis-web" pitchFamily="34" charset="-120"/>
              </a:rPr>
              <a:t>İşletme Risk Yönetimi ve Kriz Planlaması</a:t>
            </a:r>
            <a:endParaRPr lang="en-US" sz="4129" dirty="0"/>
          </a:p>
        </p:txBody>
      </p:sp>
      <p:pic>
        <p:nvPicPr>
          <p:cNvPr id="6" name="Image 2" descr="preencoded.png"/>
          <p:cNvPicPr>
            <a:picLocks noChangeAspect="1"/>
          </p:cNvPicPr>
          <p:nvPr/>
        </p:nvPicPr>
        <p:blipFill>
          <a:blip r:embed="rId5"/>
          <a:stretch>
            <a:fillRect/>
          </a:stretch>
        </p:blipFill>
        <p:spPr>
          <a:xfrm>
            <a:off x="2626281" y="4168973"/>
            <a:ext cx="3125867" cy="839033"/>
          </a:xfrm>
          <a:prstGeom prst="rect">
            <a:avLst/>
          </a:prstGeom>
        </p:spPr>
      </p:pic>
      <p:sp>
        <p:nvSpPr>
          <p:cNvPr id="7" name="Text 2"/>
          <p:cNvSpPr/>
          <p:nvPr/>
        </p:nvSpPr>
        <p:spPr>
          <a:xfrm>
            <a:off x="2835950" y="5322570"/>
            <a:ext cx="2706529" cy="655320"/>
          </a:xfrm>
          <a:prstGeom prst="rect">
            <a:avLst/>
          </a:prstGeom>
          <a:noFill/>
          <a:ln/>
        </p:spPr>
        <p:txBody>
          <a:bodyPr wrap="squar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İç Dinamiklerin Belirlenmesi</a:t>
            </a:r>
            <a:endParaRPr lang="en-US" sz="2065" dirty="0"/>
          </a:p>
        </p:txBody>
      </p:sp>
      <p:sp>
        <p:nvSpPr>
          <p:cNvPr id="8" name="Text 3"/>
          <p:cNvSpPr/>
          <p:nvPr/>
        </p:nvSpPr>
        <p:spPr>
          <a:xfrm>
            <a:off x="2835950" y="6103739"/>
            <a:ext cx="2706529" cy="1342549"/>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İşletmenin kendi içindeki güçlü ve zayıf yönlerinin analiz edilmesi, operasyonel risklerin tanımlanması.</a:t>
            </a:r>
            <a:endParaRPr lang="en-US" sz="1652" dirty="0"/>
          </a:p>
        </p:txBody>
      </p:sp>
      <p:pic>
        <p:nvPicPr>
          <p:cNvPr id="9" name="Image 3" descr="preencoded.png"/>
          <p:cNvPicPr>
            <a:picLocks noChangeAspect="1"/>
          </p:cNvPicPr>
          <p:nvPr/>
        </p:nvPicPr>
        <p:blipFill>
          <a:blip r:embed="rId6"/>
          <a:stretch>
            <a:fillRect/>
          </a:stretch>
        </p:blipFill>
        <p:spPr>
          <a:xfrm>
            <a:off x="5752148" y="4168973"/>
            <a:ext cx="3125986" cy="839033"/>
          </a:xfrm>
          <a:prstGeom prst="rect">
            <a:avLst/>
          </a:prstGeom>
        </p:spPr>
      </p:pic>
      <p:sp>
        <p:nvSpPr>
          <p:cNvPr id="10" name="Text 4"/>
          <p:cNvSpPr/>
          <p:nvPr/>
        </p:nvSpPr>
        <p:spPr>
          <a:xfrm>
            <a:off x="5961817" y="5322570"/>
            <a:ext cx="2706648" cy="655320"/>
          </a:xfrm>
          <a:prstGeom prst="rect">
            <a:avLst/>
          </a:prstGeom>
          <a:noFill/>
          <a:ln/>
        </p:spPr>
        <p:txBody>
          <a:bodyPr wrap="squar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Riskleri Azaltma Yöntemleri</a:t>
            </a:r>
            <a:endParaRPr lang="en-US" sz="2065" dirty="0"/>
          </a:p>
        </p:txBody>
      </p:sp>
      <p:sp>
        <p:nvSpPr>
          <p:cNvPr id="11" name="Text 5"/>
          <p:cNvSpPr/>
          <p:nvPr/>
        </p:nvSpPr>
        <p:spPr>
          <a:xfrm>
            <a:off x="5961817" y="6103739"/>
            <a:ext cx="2706648" cy="1006912"/>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Etkili risk azaltma stratejilerinin belirlenmesi, finansal risklerin minimize edilmesi için planlar.</a:t>
            </a:r>
            <a:endParaRPr lang="en-US" sz="1652" dirty="0"/>
          </a:p>
        </p:txBody>
      </p:sp>
      <p:pic>
        <p:nvPicPr>
          <p:cNvPr id="12" name="Image 4" descr="preencoded.png"/>
          <p:cNvPicPr>
            <a:picLocks noChangeAspect="1"/>
          </p:cNvPicPr>
          <p:nvPr/>
        </p:nvPicPr>
        <p:blipFill>
          <a:blip r:embed="rId7"/>
          <a:stretch>
            <a:fillRect/>
          </a:stretch>
        </p:blipFill>
        <p:spPr>
          <a:xfrm>
            <a:off x="8878133" y="4168973"/>
            <a:ext cx="3125986" cy="839033"/>
          </a:xfrm>
          <a:prstGeom prst="rect">
            <a:avLst/>
          </a:prstGeom>
        </p:spPr>
      </p:pic>
      <p:sp>
        <p:nvSpPr>
          <p:cNvPr id="13" name="Text 6"/>
          <p:cNvSpPr/>
          <p:nvPr/>
        </p:nvSpPr>
        <p:spPr>
          <a:xfrm>
            <a:off x="9087803" y="5322570"/>
            <a:ext cx="2402205" cy="327660"/>
          </a:xfrm>
          <a:prstGeom prst="rect">
            <a:avLst/>
          </a:prstGeom>
          <a:noFill/>
          <a:ln/>
        </p:spPr>
        <p:txBody>
          <a:bodyPr wrap="none" rtlCol="0" anchor="t"/>
          <a:lstStyle/>
          <a:p>
            <a:pPr marL="0" indent="0" algn="l">
              <a:lnSpc>
                <a:spcPts val="2581"/>
              </a:lnSpc>
              <a:buNone/>
            </a:pPr>
            <a:r>
              <a:rPr lang="en-US" sz="2065" b="1" kern="0" spc="-41" dirty="0">
                <a:solidFill>
                  <a:srgbClr val="272525"/>
                </a:solidFill>
                <a:latin typeface="adonis-web" pitchFamily="34" charset="0"/>
                <a:ea typeface="adonis-web" pitchFamily="34" charset="-122"/>
                <a:cs typeface="adonis-web" pitchFamily="34" charset="-120"/>
              </a:rPr>
              <a:t>Kriz Anında Müdahale</a:t>
            </a:r>
            <a:endParaRPr lang="en-US" sz="2065" dirty="0"/>
          </a:p>
        </p:txBody>
      </p:sp>
      <p:sp>
        <p:nvSpPr>
          <p:cNvPr id="14" name="Text 7"/>
          <p:cNvSpPr/>
          <p:nvPr/>
        </p:nvSpPr>
        <p:spPr>
          <a:xfrm>
            <a:off x="9087803" y="5776079"/>
            <a:ext cx="2706648" cy="1342549"/>
          </a:xfrm>
          <a:prstGeom prst="rect">
            <a:avLst/>
          </a:prstGeom>
          <a:noFill/>
          <a:ln/>
        </p:spPr>
        <p:txBody>
          <a:bodyPr wrap="square" rtlCol="0" anchor="t"/>
          <a:lstStyle/>
          <a:p>
            <a:pPr marL="0" indent="0" algn="l">
              <a:lnSpc>
                <a:spcPts val="2643"/>
              </a:lnSpc>
              <a:buNone/>
            </a:pPr>
            <a:r>
              <a:rPr lang="en-US" sz="1652" kern="0" spc="-33" dirty="0">
                <a:solidFill>
                  <a:srgbClr val="272525"/>
                </a:solidFill>
                <a:latin typeface="Source Sans Pro" pitchFamily="34" charset="0"/>
                <a:ea typeface="Source Sans Pro" pitchFamily="34" charset="-122"/>
                <a:cs typeface="Source Sans Pro" pitchFamily="34" charset="-120"/>
              </a:rPr>
              <a:t>Kriz durumlarında hızlı ve etkili müdahale planlarının oluşturulması, kriz iletişimi stratejilerinin geliştirilmesi.</a:t>
            </a:r>
            <a:endParaRPr lang="en-US" sz="1652"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542937"/>
            <a:ext cx="7477601"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etik ve sosyal sorumluluk</a:t>
            </a:r>
            <a:endParaRPr lang="en-US" sz="4374" dirty="0"/>
          </a:p>
        </p:txBody>
      </p:sp>
      <p:sp>
        <p:nvSpPr>
          <p:cNvPr id="6" name="Text 2"/>
          <p:cNvSpPr/>
          <p:nvPr/>
        </p:nvSpPr>
        <p:spPr>
          <a:xfrm>
            <a:off x="833199" y="4264938"/>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Etkili bir şekilde işletme etiği ve sosyal sorumluluğun sağlanmasında iç ve dış dinamiklerin önemi büyüktür. İşletmelerin sürdürülebilirliği için etik değerlere uyum sağlamaları ve paydaşlarıyla olan ilişkilerinde doğru stratejileri uygulamaları önemlidir.</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051328"/>
            <a:ext cx="7477601"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Çevresel Etkileri ve Sürdürülebilirlik</a:t>
            </a:r>
            <a:endParaRPr lang="en-US" sz="4374" dirty="0"/>
          </a:p>
        </p:txBody>
      </p:sp>
      <p:sp>
        <p:nvSpPr>
          <p:cNvPr id="6" name="Text 2"/>
          <p:cNvSpPr/>
          <p:nvPr/>
        </p:nvSpPr>
        <p:spPr>
          <a:xfrm>
            <a:off x="6319599" y="3773329"/>
            <a:ext cx="2758202"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Doğal Kaynak Kullanımı</a:t>
            </a:r>
            <a:endParaRPr lang="en-US" sz="2187" dirty="0"/>
          </a:p>
        </p:txBody>
      </p:sp>
      <p:sp>
        <p:nvSpPr>
          <p:cNvPr id="7" name="Text 3"/>
          <p:cNvSpPr/>
          <p:nvPr/>
        </p:nvSpPr>
        <p:spPr>
          <a:xfrm>
            <a:off x="6319599" y="4453771"/>
            <a:ext cx="7477601"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Verimli ve sürdürülebilir kaynak yönetimi ile doğal çevrenin korunması.</a:t>
            </a:r>
            <a:endParaRPr lang="en-US" sz="1750" dirty="0"/>
          </a:p>
        </p:txBody>
      </p:sp>
      <p:sp>
        <p:nvSpPr>
          <p:cNvPr id="8" name="Text 4"/>
          <p:cNvSpPr/>
          <p:nvPr/>
        </p:nvSpPr>
        <p:spPr>
          <a:xfrm>
            <a:off x="6319599" y="5142428"/>
            <a:ext cx="2781062"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Karbondioksit Emisyonu</a:t>
            </a:r>
            <a:endParaRPr lang="en-US" sz="2187" dirty="0"/>
          </a:p>
        </p:txBody>
      </p:sp>
      <p:sp>
        <p:nvSpPr>
          <p:cNvPr id="9" name="Text 5"/>
          <p:cNvSpPr/>
          <p:nvPr/>
        </p:nvSpPr>
        <p:spPr>
          <a:xfrm>
            <a:off x="6319599" y="5822871"/>
            <a:ext cx="7477601"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Düşük karbon ayak izi ve yeşil enerji kullanımı ile çevresel etkilerin minimize edilmesi.</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564856"/>
            <a:ext cx="9647039" cy="833199"/>
          </a:xfrm>
          <a:prstGeom prst="rect">
            <a:avLst/>
          </a:prstGeom>
          <a:noFill/>
          <a:ln/>
        </p:spPr>
        <p:txBody>
          <a:bodyPr wrap="non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İşletme enerji ve kaynak verimliliği</a:t>
            </a:r>
            <a:endParaRPr lang="en-US" sz="5249" dirty="0"/>
          </a:p>
        </p:txBody>
      </p:sp>
      <p:sp>
        <p:nvSpPr>
          <p:cNvPr id="6" name="Text 2"/>
          <p:cNvSpPr/>
          <p:nvPr/>
        </p:nvSpPr>
        <p:spPr>
          <a:xfrm>
            <a:off x="2348389" y="5731312"/>
            <a:ext cx="9933503"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etkili unsurların önemi büyüktür. İç ve dış dinamikler, enerji ve kaynak verimliliğini etkileyen önemli faktörler arasındadır.</a:t>
            </a:r>
            <a:endParaRPr lang="en-US" sz="17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tr-TR"/>
          </a:p>
        </p:txBody>
      </p:sp>
      <p:sp>
        <p:nvSpPr>
          <p:cNvPr id="6" name="Text 2"/>
          <p:cNvSpPr/>
          <p:nvPr/>
        </p:nvSpPr>
        <p:spPr>
          <a:xfrm>
            <a:off x="2348389" y="2413992"/>
            <a:ext cx="879395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atık yönetimi ve geri dönüşüm</a:t>
            </a:r>
            <a:endParaRPr lang="en-US" sz="4374" dirty="0"/>
          </a:p>
        </p:txBody>
      </p:sp>
      <p:sp>
        <p:nvSpPr>
          <p:cNvPr id="7" name="Shape 3"/>
          <p:cNvSpPr/>
          <p:nvPr/>
        </p:nvSpPr>
        <p:spPr>
          <a:xfrm>
            <a:off x="2348389" y="3441621"/>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8" name="Text 4"/>
          <p:cNvSpPr/>
          <p:nvPr/>
        </p:nvSpPr>
        <p:spPr>
          <a:xfrm>
            <a:off x="2584371" y="367760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İç Dinamikler</a:t>
            </a:r>
            <a:endParaRPr lang="en-US" sz="2187" dirty="0"/>
          </a:p>
        </p:txBody>
      </p:sp>
      <p:sp>
        <p:nvSpPr>
          <p:cNvPr id="9" name="Text 5"/>
          <p:cNvSpPr/>
          <p:nvPr/>
        </p:nvSpPr>
        <p:spPr>
          <a:xfrm>
            <a:off x="2584371" y="4158020"/>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 sağlayan iç dinamikler, atık azaltma stratejileri, geri dönüşüm programları ve çalışanların çevre bilincinin geliştirilmesi gibi unsurları içerir.</a:t>
            </a:r>
            <a:endParaRPr lang="en-US" sz="1750" dirty="0"/>
          </a:p>
        </p:txBody>
      </p:sp>
      <p:sp>
        <p:nvSpPr>
          <p:cNvPr id="10" name="Shape 6"/>
          <p:cNvSpPr/>
          <p:nvPr/>
        </p:nvSpPr>
        <p:spPr>
          <a:xfrm>
            <a:off x="7426285" y="3441621"/>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11" name="Text 7"/>
          <p:cNvSpPr/>
          <p:nvPr/>
        </p:nvSpPr>
        <p:spPr>
          <a:xfrm>
            <a:off x="7662267" y="3677603"/>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Dış Dinamikler</a:t>
            </a:r>
            <a:endParaRPr lang="en-US" sz="2187" dirty="0"/>
          </a:p>
        </p:txBody>
      </p:sp>
      <p:sp>
        <p:nvSpPr>
          <p:cNvPr id="12" name="Text 8"/>
          <p:cNvSpPr/>
          <p:nvPr/>
        </p:nvSpPr>
        <p:spPr>
          <a:xfrm>
            <a:off x="7662267" y="4158020"/>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İşletmelerin sürdürülebilirlik yolculuğuna etki eden dış dinamikler arasında tedarik zinciri yönetimi, pazar talepleri ve çevresel düzenlemelerin önemi bulunmaktadır.</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276475"/>
            <a:ext cx="7477601" cy="1388745"/>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su ve doğal kaynak kullanımı</a:t>
            </a:r>
            <a:endParaRPr lang="en-US" sz="4374" dirty="0"/>
          </a:p>
        </p:txBody>
      </p:sp>
      <p:sp>
        <p:nvSpPr>
          <p:cNvPr id="6" name="Text 2"/>
          <p:cNvSpPr/>
          <p:nvPr/>
        </p:nvSpPr>
        <p:spPr>
          <a:xfrm>
            <a:off x="6675001" y="3998476"/>
            <a:ext cx="7122200"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İç dinamikler:</a:t>
            </a:r>
            <a:r>
              <a:rPr lang="en-US" sz="1750" kern="0" spc="-35" dirty="0">
                <a:solidFill>
                  <a:srgbClr val="272525"/>
                </a:solidFill>
                <a:latin typeface="Source Sans Pro" pitchFamily="34" charset="0"/>
                <a:ea typeface="Source Sans Pro" pitchFamily="34" charset="-122"/>
                <a:cs typeface="Source Sans Pro" pitchFamily="34" charset="-120"/>
              </a:rPr>
              <a:t> İşletmelerin su ve doğal kaynak kullanımını etkileyen iç dinamiklerin analizi</a:t>
            </a:r>
            <a:endParaRPr lang="en-US" sz="1750" dirty="0"/>
          </a:p>
        </p:txBody>
      </p:sp>
      <p:sp>
        <p:nvSpPr>
          <p:cNvPr id="7" name="Text 3"/>
          <p:cNvSpPr/>
          <p:nvPr/>
        </p:nvSpPr>
        <p:spPr>
          <a:xfrm>
            <a:off x="6675001" y="4798100"/>
            <a:ext cx="7122200" cy="355402"/>
          </a:xfrm>
          <a:prstGeom prst="rect">
            <a:avLst/>
          </a:prstGeom>
          <a:noFill/>
          <a:ln/>
        </p:spPr>
        <p:txBody>
          <a:bodyPr wrap="non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Dış dinamikler:</a:t>
            </a:r>
            <a:r>
              <a:rPr lang="en-US" sz="1750" kern="0" spc="-35" dirty="0">
                <a:solidFill>
                  <a:srgbClr val="272525"/>
                </a:solidFill>
                <a:latin typeface="Source Sans Pro" pitchFamily="34" charset="0"/>
                <a:ea typeface="Source Sans Pro" pitchFamily="34" charset="-122"/>
                <a:cs typeface="Source Sans Pro" pitchFamily="34" charset="-120"/>
              </a:rPr>
              <a:t> Sürdürülebilirlik için dış kaynakların ve çevresel faktörlerin rolü</a:t>
            </a:r>
            <a:endParaRPr lang="en-US" sz="1750" dirty="0"/>
          </a:p>
        </p:txBody>
      </p:sp>
      <p:sp>
        <p:nvSpPr>
          <p:cNvPr id="8" name="Text 4"/>
          <p:cNvSpPr/>
          <p:nvPr/>
        </p:nvSpPr>
        <p:spPr>
          <a:xfrm>
            <a:off x="6675001" y="5242322"/>
            <a:ext cx="7122200" cy="710803"/>
          </a:xfrm>
          <a:prstGeom prst="rect">
            <a:avLst/>
          </a:prstGeom>
          <a:noFill/>
          <a:ln/>
        </p:spPr>
        <p:txBody>
          <a:bodyPr wrap="square" rtlCol="0" anchor="t"/>
          <a:lstStyle/>
          <a:p>
            <a:pPr marL="342900" indent="-342900" algn="l">
              <a:lnSpc>
                <a:spcPts val="2799"/>
              </a:lnSpc>
              <a:buSzPct val="100000"/>
              <a:buChar char="•"/>
            </a:pPr>
            <a:r>
              <a:rPr lang="en-US" sz="1750" b="1" kern="0" spc="-35" dirty="0">
                <a:solidFill>
                  <a:srgbClr val="272525"/>
                </a:solidFill>
                <a:latin typeface="Source Sans Pro" pitchFamily="34" charset="0"/>
                <a:ea typeface="Source Sans Pro" pitchFamily="34" charset="-122"/>
                <a:cs typeface="Source Sans Pro" pitchFamily="34" charset="-120"/>
              </a:rPr>
              <a:t>Verimlilik odaklı yaklaşım:</a:t>
            </a:r>
            <a:r>
              <a:rPr lang="en-US" sz="1750" kern="0" spc="-35" dirty="0">
                <a:solidFill>
                  <a:srgbClr val="272525"/>
                </a:solidFill>
                <a:latin typeface="Source Sans Pro" pitchFamily="34" charset="0"/>
                <a:ea typeface="Source Sans Pro" pitchFamily="34" charset="-122"/>
                <a:cs typeface="Source Sans Pro" pitchFamily="34" charset="-120"/>
              </a:rPr>
              <a:t> Su ve doğal kaynakların verimli kullanımını teşvik eden stratejiler</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1121807" y="851059"/>
            <a:ext cx="8729186" cy="1220391"/>
          </a:xfrm>
          <a:prstGeom prst="rect">
            <a:avLst/>
          </a:prstGeom>
          <a:noFill/>
          <a:ln/>
        </p:spPr>
        <p:txBody>
          <a:bodyPr wrap="square" rtlCol="0" anchor="t"/>
          <a:lstStyle/>
          <a:p>
            <a:pPr marL="0" indent="0">
              <a:lnSpc>
                <a:spcPts val="4805"/>
              </a:lnSpc>
              <a:buNone/>
            </a:pPr>
            <a:r>
              <a:rPr lang="en-US" sz="3844" b="1" kern="0" spc="-77" dirty="0">
                <a:solidFill>
                  <a:srgbClr val="000000"/>
                </a:solidFill>
                <a:latin typeface="adonis-web" pitchFamily="34" charset="0"/>
                <a:ea typeface="adonis-web" pitchFamily="34" charset="-122"/>
                <a:cs typeface="adonis-web" pitchFamily="34" charset="-120"/>
              </a:rPr>
              <a:t>İşletme Karbon Ayak İzi ve İklim Değişikliği</a:t>
            </a:r>
            <a:endParaRPr lang="en-US" sz="3844" dirty="0"/>
          </a:p>
        </p:txBody>
      </p:sp>
      <p:sp>
        <p:nvSpPr>
          <p:cNvPr id="6" name="Shape 2"/>
          <p:cNvSpPr/>
          <p:nvPr/>
        </p:nvSpPr>
        <p:spPr>
          <a:xfrm>
            <a:off x="1395174" y="2364224"/>
            <a:ext cx="38933" cy="5014317"/>
          </a:xfrm>
          <a:prstGeom prst="roundRect">
            <a:avLst>
              <a:gd name="adj" fmla="val 225688"/>
            </a:avLst>
          </a:prstGeom>
          <a:solidFill>
            <a:srgbClr val="D6BADD"/>
          </a:solidFill>
          <a:ln/>
        </p:spPr>
        <p:txBody>
          <a:bodyPr/>
          <a:lstStyle/>
          <a:p>
            <a:endParaRPr lang="tr-TR"/>
          </a:p>
        </p:txBody>
      </p:sp>
      <p:sp>
        <p:nvSpPr>
          <p:cNvPr id="7" name="Shape 3"/>
          <p:cNvSpPr/>
          <p:nvPr/>
        </p:nvSpPr>
        <p:spPr>
          <a:xfrm>
            <a:off x="1634192" y="2716828"/>
            <a:ext cx="683300" cy="38933"/>
          </a:xfrm>
          <a:prstGeom prst="roundRect">
            <a:avLst>
              <a:gd name="adj" fmla="val 225688"/>
            </a:avLst>
          </a:prstGeom>
          <a:solidFill>
            <a:srgbClr val="D6BADD"/>
          </a:solidFill>
          <a:ln/>
        </p:spPr>
        <p:txBody>
          <a:bodyPr/>
          <a:lstStyle/>
          <a:p>
            <a:endParaRPr lang="tr-TR"/>
          </a:p>
        </p:txBody>
      </p:sp>
      <p:sp>
        <p:nvSpPr>
          <p:cNvPr id="8" name="Shape 4"/>
          <p:cNvSpPr/>
          <p:nvPr/>
        </p:nvSpPr>
        <p:spPr>
          <a:xfrm>
            <a:off x="1194971" y="2516743"/>
            <a:ext cx="439222" cy="439222"/>
          </a:xfrm>
          <a:prstGeom prst="roundRect">
            <a:avLst>
              <a:gd name="adj" fmla="val 20005"/>
            </a:avLst>
          </a:prstGeom>
          <a:solidFill>
            <a:srgbClr val="F0D4F7"/>
          </a:solidFill>
          <a:ln w="12144">
            <a:solidFill>
              <a:srgbClr val="D6BADD"/>
            </a:solidFill>
            <a:prstDash val="solid"/>
          </a:ln>
        </p:spPr>
        <p:txBody>
          <a:bodyPr/>
          <a:lstStyle/>
          <a:p>
            <a:endParaRPr lang="tr-TR"/>
          </a:p>
        </p:txBody>
      </p:sp>
      <p:sp>
        <p:nvSpPr>
          <p:cNvPr id="9" name="Text 5"/>
          <p:cNvSpPr/>
          <p:nvPr/>
        </p:nvSpPr>
        <p:spPr>
          <a:xfrm>
            <a:off x="1333679" y="2553295"/>
            <a:ext cx="161806" cy="366117"/>
          </a:xfrm>
          <a:prstGeom prst="rect">
            <a:avLst/>
          </a:prstGeom>
          <a:noFill/>
          <a:ln/>
        </p:spPr>
        <p:txBody>
          <a:bodyPr wrap="none" rtlCol="0" anchor="t"/>
          <a:lstStyle/>
          <a:p>
            <a:pPr marL="0" indent="0" algn="ctr">
              <a:lnSpc>
                <a:spcPts val="2883"/>
              </a:lnSpc>
              <a:buNone/>
            </a:pPr>
            <a:r>
              <a:rPr lang="en-US" sz="2306" b="1" kern="0" spc="-46" dirty="0">
                <a:solidFill>
                  <a:srgbClr val="272525"/>
                </a:solidFill>
                <a:latin typeface="adonis-web" pitchFamily="34" charset="0"/>
                <a:ea typeface="adonis-web" pitchFamily="34" charset="-122"/>
                <a:cs typeface="adonis-web" pitchFamily="34" charset="-120"/>
              </a:rPr>
              <a:t>1</a:t>
            </a:r>
            <a:endParaRPr lang="en-US" sz="2306" dirty="0"/>
          </a:p>
        </p:txBody>
      </p:sp>
      <p:sp>
        <p:nvSpPr>
          <p:cNvPr id="10" name="Text 6"/>
          <p:cNvSpPr/>
          <p:nvPr/>
        </p:nvSpPr>
        <p:spPr>
          <a:xfrm>
            <a:off x="2488406" y="2559368"/>
            <a:ext cx="5800487" cy="305038"/>
          </a:xfrm>
          <a:prstGeom prst="rect">
            <a:avLst/>
          </a:prstGeom>
          <a:noFill/>
          <a:ln/>
        </p:spPr>
        <p:txBody>
          <a:bodyPr wrap="none" rtlCol="0" anchor="t"/>
          <a:lstStyle/>
          <a:p>
            <a:pPr marL="0" indent="0" algn="l">
              <a:lnSpc>
                <a:spcPts val="2402"/>
              </a:lnSpc>
              <a:buNone/>
            </a:pPr>
            <a:r>
              <a:rPr lang="en-US" sz="1922" b="1" kern="0" spc="-38" dirty="0">
                <a:solidFill>
                  <a:srgbClr val="272525"/>
                </a:solidFill>
                <a:latin typeface="adonis-web" pitchFamily="34" charset="0"/>
                <a:ea typeface="adonis-web" pitchFamily="34" charset="-122"/>
                <a:cs typeface="adonis-web" pitchFamily="34" charset="-120"/>
              </a:rPr>
              <a:t>İşletme Faaliyetlerinin İklim Değişikliği Üzerindeki Etkisi</a:t>
            </a:r>
            <a:endParaRPr lang="en-US" sz="1922" dirty="0"/>
          </a:p>
        </p:txBody>
      </p:sp>
      <p:sp>
        <p:nvSpPr>
          <p:cNvPr id="11" name="Text 7"/>
          <p:cNvSpPr/>
          <p:nvPr/>
        </p:nvSpPr>
        <p:spPr>
          <a:xfrm>
            <a:off x="2488406" y="2981444"/>
            <a:ext cx="7362587" cy="624840"/>
          </a:xfrm>
          <a:prstGeom prst="rect">
            <a:avLst/>
          </a:prstGeom>
          <a:noFill/>
          <a:ln/>
        </p:spPr>
        <p:txBody>
          <a:bodyPr wrap="square" rtlCol="0" anchor="t"/>
          <a:lstStyle/>
          <a:p>
            <a:pPr marL="0" indent="0" algn="l">
              <a:lnSpc>
                <a:spcPts val="2460"/>
              </a:lnSpc>
              <a:buNone/>
            </a:pPr>
            <a:r>
              <a:rPr lang="en-US" sz="1537" kern="0" spc="-31" dirty="0">
                <a:solidFill>
                  <a:srgbClr val="272525"/>
                </a:solidFill>
                <a:latin typeface="Source Sans Pro" pitchFamily="34" charset="0"/>
                <a:ea typeface="Source Sans Pro" pitchFamily="34" charset="-122"/>
                <a:cs typeface="Source Sans Pro" pitchFamily="34" charset="-120"/>
              </a:rPr>
              <a:t>İşletmelerin karbon salınımı, sera etkisine yol açarak iklim değişikliğine katkıda bulunabilir. Bu nedenle, işletme faaliyetlerinin çevresel etkilerinin belirlenmesi kritik bir adımdır.</a:t>
            </a:r>
            <a:endParaRPr lang="en-US" sz="1537" dirty="0"/>
          </a:p>
        </p:txBody>
      </p:sp>
      <p:sp>
        <p:nvSpPr>
          <p:cNvPr id="12" name="Shape 8"/>
          <p:cNvSpPr/>
          <p:nvPr/>
        </p:nvSpPr>
        <p:spPr>
          <a:xfrm>
            <a:off x="1634192" y="4349175"/>
            <a:ext cx="683300" cy="38933"/>
          </a:xfrm>
          <a:prstGeom prst="roundRect">
            <a:avLst>
              <a:gd name="adj" fmla="val 225688"/>
            </a:avLst>
          </a:prstGeom>
          <a:solidFill>
            <a:srgbClr val="D6BADD"/>
          </a:solidFill>
          <a:ln/>
        </p:spPr>
        <p:txBody>
          <a:bodyPr/>
          <a:lstStyle/>
          <a:p>
            <a:endParaRPr lang="tr-TR"/>
          </a:p>
        </p:txBody>
      </p:sp>
      <p:sp>
        <p:nvSpPr>
          <p:cNvPr id="13" name="Shape 9"/>
          <p:cNvSpPr/>
          <p:nvPr/>
        </p:nvSpPr>
        <p:spPr>
          <a:xfrm>
            <a:off x="1194971" y="4149090"/>
            <a:ext cx="439222" cy="439222"/>
          </a:xfrm>
          <a:prstGeom prst="roundRect">
            <a:avLst>
              <a:gd name="adj" fmla="val 20005"/>
            </a:avLst>
          </a:prstGeom>
          <a:solidFill>
            <a:srgbClr val="F0D4F7"/>
          </a:solidFill>
          <a:ln w="12144">
            <a:solidFill>
              <a:srgbClr val="D6BADD"/>
            </a:solidFill>
            <a:prstDash val="solid"/>
          </a:ln>
        </p:spPr>
        <p:txBody>
          <a:bodyPr/>
          <a:lstStyle/>
          <a:p>
            <a:endParaRPr lang="tr-TR"/>
          </a:p>
        </p:txBody>
      </p:sp>
      <p:sp>
        <p:nvSpPr>
          <p:cNvPr id="14" name="Text 10"/>
          <p:cNvSpPr/>
          <p:nvPr/>
        </p:nvSpPr>
        <p:spPr>
          <a:xfrm>
            <a:off x="1333679" y="4185642"/>
            <a:ext cx="161806" cy="366117"/>
          </a:xfrm>
          <a:prstGeom prst="rect">
            <a:avLst/>
          </a:prstGeom>
          <a:noFill/>
          <a:ln/>
        </p:spPr>
        <p:txBody>
          <a:bodyPr wrap="none" rtlCol="0" anchor="t"/>
          <a:lstStyle/>
          <a:p>
            <a:pPr marL="0" indent="0" algn="ctr">
              <a:lnSpc>
                <a:spcPts val="2883"/>
              </a:lnSpc>
              <a:buNone/>
            </a:pPr>
            <a:r>
              <a:rPr lang="en-US" sz="2306" b="1" kern="0" spc="-46" dirty="0">
                <a:solidFill>
                  <a:srgbClr val="272525"/>
                </a:solidFill>
                <a:latin typeface="adonis-web" pitchFamily="34" charset="0"/>
                <a:ea typeface="adonis-web" pitchFamily="34" charset="-122"/>
                <a:cs typeface="adonis-web" pitchFamily="34" charset="-120"/>
              </a:rPr>
              <a:t>2</a:t>
            </a:r>
            <a:endParaRPr lang="en-US" sz="2306" dirty="0"/>
          </a:p>
        </p:txBody>
      </p:sp>
      <p:sp>
        <p:nvSpPr>
          <p:cNvPr id="15" name="Text 11"/>
          <p:cNvSpPr/>
          <p:nvPr/>
        </p:nvSpPr>
        <p:spPr>
          <a:xfrm>
            <a:off x="2488406" y="4191714"/>
            <a:ext cx="5360075" cy="305038"/>
          </a:xfrm>
          <a:prstGeom prst="rect">
            <a:avLst/>
          </a:prstGeom>
          <a:noFill/>
          <a:ln/>
        </p:spPr>
        <p:txBody>
          <a:bodyPr wrap="none" rtlCol="0" anchor="t"/>
          <a:lstStyle/>
          <a:p>
            <a:pPr marL="0" indent="0" algn="l">
              <a:lnSpc>
                <a:spcPts val="2402"/>
              </a:lnSpc>
              <a:buNone/>
            </a:pPr>
            <a:r>
              <a:rPr lang="en-US" sz="1922" b="1" kern="0" spc="-38" dirty="0">
                <a:solidFill>
                  <a:srgbClr val="272525"/>
                </a:solidFill>
                <a:latin typeface="adonis-web" pitchFamily="34" charset="0"/>
                <a:ea typeface="adonis-web" pitchFamily="34" charset="-122"/>
                <a:cs typeface="adonis-web" pitchFamily="34" charset="-120"/>
              </a:rPr>
              <a:t>Sürdürülebilirlik Stratejileri ve İşletme Uygulamaları</a:t>
            </a:r>
            <a:endParaRPr lang="en-US" sz="1922" dirty="0"/>
          </a:p>
        </p:txBody>
      </p:sp>
      <p:sp>
        <p:nvSpPr>
          <p:cNvPr id="16" name="Text 12"/>
          <p:cNvSpPr/>
          <p:nvPr/>
        </p:nvSpPr>
        <p:spPr>
          <a:xfrm>
            <a:off x="2488406" y="4613791"/>
            <a:ext cx="7362587" cy="937260"/>
          </a:xfrm>
          <a:prstGeom prst="rect">
            <a:avLst/>
          </a:prstGeom>
          <a:noFill/>
          <a:ln/>
        </p:spPr>
        <p:txBody>
          <a:bodyPr wrap="square" rtlCol="0" anchor="t"/>
          <a:lstStyle/>
          <a:p>
            <a:pPr marL="0" indent="0" algn="l">
              <a:lnSpc>
                <a:spcPts val="2460"/>
              </a:lnSpc>
              <a:buNone/>
            </a:pPr>
            <a:r>
              <a:rPr lang="en-US" sz="1537" kern="0" spc="-31" dirty="0">
                <a:solidFill>
                  <a:srgbClr val="272525"/>
                </a:solidFill>
                <a:latin typeface="Source Sans Pro" pitchFamily="34" charset="0"/>
                <a:ea typeface="Source Sans Pro" pitchFamily="34" charset="-122"/>
                <a:cs typeface="Source Sans Pro" pitchFamily="34" charset="-120"/>
              </a:rPr>
              <a:t>İşletmeler, sürdürülebilirlik odaklı stratejiler ve uygulamalar geliştirerek karbon ayak izini azaltabilir, yenilenebilir enerji kaynaklarına yatırım yapabilir ve atık yönetimi konusunda etkili adımlar atabilir.</a:t>
            </a:r>
            <a:endParaRPr lang="en-US" sz="1537" dirty="0"/>
          </a:p>
        </p:txBody>
      </p:sp>
      <p:sp>
        <p:nvSpPr>
          <p:cNvPr id="17" name="Shape 13"/>
          <p:cNvSpPr/>
          <p:nvPr/>
        </p:nvSpPr>
        <p:spPr>
          <a:xfrm>
            <a:off x="1634192" y="6293941"/>
            <a:ext cx="683300" cy="38933"/>
          </a:xfrm>
          <a:prstGeom prst="roundRect">
            <a:avLst>
              <a:gd name="adj" fmla="val 225688"/>
            </a:avLst>
          </a:prstGeom>
          <a:solidFill>
            <a:srgbClr val="D6BADD"/>
          </a:solidFill>
          <a:ln/>
        </p:spPr>
        <p:txBody>
          <a:bodyPr/>
          <a:lstStyle/>
          <a:p>
            <a:endParaRPr lang="tr-TR"/>
          </a:p>
        </p:txBody>
      </p:sp>
      <p:sp>
        <p:nvSpPr>
          <p:cNvPr id="18" name="Shape 14"/>
          <p:cNvSpPr/>
          <p:nvPr/>
        </p:nvSpPr>
        <p:spPr>
          <a:xfrm>
            <a:off x="1194971" y="6093857"/>
            <a:ext cx="439222" cy="439222"/>
          </a:xfrm>
          <a:prstGeom prst="roundRect">
            <a:avLst>
              <a:gd name="adj" fmla="val 20005"/>
            </a:avLst>
          </a:prstGeom>
          <a:solidFill>
            <a:srgbClr val="F0D4F7"/>
          </a:solidFill>
          <a:ln w="12144">
            <a:solidFill>
              <a:srgbClr val="D6BADD"/>
            </a:solidFill>
            <a:prstDash val="solid"/>
          </a:ln>
        </p:spPr>
        <p:txBody>
          <a:bodyPr/>
          <a:lstStyle/>
          <a:p>
            <a:endParaRPr lang="tr-TR"/>
          </a:p>
        </p:txBody>
      </p:sp>
      <p:sp>
        <p:nvSpPr>
          <p:cNvPr id="19" name="Text 15"/>
          <p:cNvSpPr/>
          <p:nvPr/>
        </p:nvSpPr>
        <p:spPr>
          <a:xfrm>
            <a:off x="1333679" y="6130409"/>
            <a:ext cx="161806" cy="366117"/>
          </a:xfrm>
          <a:prstGeom prst="rect">
            <a:avLst/>
          </a:prstGeom>
          <a:noFill/>
          <a:ln/>
        </p:spPr>
        <p:txBody>
          <a:bodyPr wrap="none" rtlCol="0" anchor="t"/>
          <a:lstStyle/>
          <a:p>
            <a:pPr marL="0" indent="0" algn="ctr">
              <a:lnSpc>
                <a:spcPts val="2883"/>
              </a:lnSpc>
              <a:buNone/>
            </a:pPr>
            <a:r>
              <a:rPr lang="en-US" sz="2306" b="1" kern="0" spc="-46" dirty="0">
                <a:solidFill>
                  <a:srgbClr val="272525"/>
                </a:solidFill>
                <a:latin typeface="adonis-web" pitchFamily="34" charset="0"/>
                <a:ea typeface="adonis-web" pitchFamily="34" charset="-122"/>
                <a:cs typeface="adonis-web" pitchFamily="34" charset="-120"/>
              </a:rPr>
              <a:t>3</a:t>
            </a:r>
            <a:endParaRPr lang="en-US" sz="2306" dirty="0"/>
          </a:p>
        </p:txBody>
      </p:sp>
      <p:sp>
        <p:nvSpPr>
          <p:cNvPr id="20" name="Text 16"/>
          <p:cNvSpPr/>
          <p:nvPr/>
        </p:nvSpPr>
        <p:spPr>
          <a:xfrm>
            <a:off x="2488406" y="6136481"/>
            <a:ext cx="3687723" cy="305038"/>
          </a:xfrm>
          <a:prstGeom prst="rect">
            <a:avLst/>
          </a:prstGeom>
          <a:noFill/>
          <a:ln/>
        </p:spPr>
        <p:txBody>
          <a:bodyPr wrap="none" rtlCol="0" anchor="t"/>
          <a:lstStyle/>
          <a:p>
            <a:pPr marL="0" indent="0" algn="l">
              <a:lnSpc>
                <a:spcPts val="2402"/>
              </a:lnSpc>
              <a:buNone/>
            </a:pPr>
            <a:r>
              <a:rPr lang="en-US" sz="1922" b="1" kern="0" spc="-38" dirty="0">
                <a:solidFill>
                  <a:srgbClr val="272525"/>
                </a:solidFill>
                <a:latin typeface="adonis-web" pitchFamily="34" charset="0"/>
                <a:ea typeface="adonis-web" pitchFamily="34" charset="-122"/>
                <a:cs typeface="adonis-web" pitchFamily="34" charset="-120"/>
              </a:rPr>
              <a:t>Toplumsal ve Siyasal Baskıların Rolü</a:t>
            </a:r>
            <a:endParaRPr lang="en-US" sz="1922" dirty="0"/>
          </a:p>
        </p:txBody>
      </p:sp>
      <p:sp>
        <p:nvSpPr>
          <p:cNvPr id="21" name="Text 17"/>
          <p:cNvSpPr/>
          <p:nvPr/>
        </p:nvSpPr>
        <p:spPr>
          <a:xfrm>
            <a:off x="2488406" y="6558558"/>
            <a:ext cx="7362587" cy="624840"/>
          </a:xfrm>
          <a:prstGeom prst="rect">
            <a:avLst/>
          </a:prstGeom>
          <a:noFill/>
          <a:ln/>
        </p:spPr>
        <p:txBody>
          <a:bodyPr wrap="square" rtlCol="0" anchor="t"/>
          <a:lstStyle/>
          <a:p>
            <a:pPr marL="0" indent="0" algn="l">
              <a:lnSpc>
                <a:spcPts val="2460"/>
              </a:lnSpc>
              <a:buNone/>
            </a:pPr>
            <a:r>
              <a:rPr lang="en-US" sz="1537" kern="0" spc="-31" dirty="0">
                <a:solidFill>
                  <a:srgbClr val="272525"/>
                </a:solidFill>
                <a:latin typeface="Source Sans Pro" pitchFamily="34" charset="0"/>
                <a:ea typeface="Source Sans Pro" pitchFamily="34" charset="-122"/>
                <a:cs typeface="Source Sans Pro" pitchFamily="34" charset="-120"/>
              </a:rPr>
              <a:t>İşletmeleri sürdürülebilirlik hedeflerine yönlendiren iç ve dış dinamikler arasında toplumsal talepler, tüketici beklentileri, yasal düzenlemeler ve uluslararası işbirlikleri bulunmaktadır.</a:t>
            </a:r>
            <a:endParaRPr lang="en-US" sz="153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404110"/>
            <a:ext cx="7477601" cy="1666399"/>
          </a:xfrm>
          <a:prstGeom prst="rect">
            <a:avLst/>
          </a:prstGeom>
          <a:noFill/>
          <a:ln/>
        </p:spPr>
        <p:txBody>
          <a:bodyPr wrap="square" rtlCol="0" anchor="t"/>
          <a:lstStyle/>
          <a:p>
            <a:pPr marL="0" indent="0">
              <a:lnSpc>
                <a:spcPts val="6561"/>
              </a:lnSpc>
              <a:buNone/>
            </a:pPr>
            <a:r>
              <a:rPr lang="en-US" sz="5249" b="1" kern="0" spc="-105" dirty="0">
                <a:solidFill>
                  <a:srgbClr val="000000"/>
                </a:solidFill>
                <a:latin typeface="adonis-web" pitchFamily="34" charset="0"/>
                <a:ea typeface="adonis-web" pitchFamily="34" charset="-122"/>
                <a:cs typeface="adonis-web" pitchFamily="34" charset="-120"/>
              </a:rPr>
              <a:t>İşletmelerde sürdürülebilirlik nedir?</a:t>
            </a:r>
            <a:endParaRPr lang="en-US" sz="5249" dirty="0"/>
          </a:p>
        </p:txBody>
      </p:sp>
      <p:sp>
        <p:nvSpPr>
          <p:cNvPr id="6" name="Text 2"/>
          <p:cNvSpPr/>
          <p:nvPr/>
        </p:nvSpPr>
        <p:spPr>
          <a:xfrm>
            <a:off x="6319599" y="4403765"/>
            <a:ext cx="7477601"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Sürdürülebilirlik, işletmelerin faaliyetlerini çevresel, sosyal ve ekonomik olarak dengeli bir şekilde sürdürme yetenekleriyle ilgilidir. Bu kapsamda, işletmelerde sürdürülebilirliğin sağlanmasında iç ve dış dinamiklerin etkili olabileceği birçok unsurlar bulunmaktadır.</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522333"/>
            <a:ext cx="9933503" cy="2083118"/>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İşletmelerde Sürdürülebilirliğin Sağlanmasında Etkili Unsurlar / İç ve Dış Dinamikler</a:t>
            </a:r>
            <a:endParaRPr lang="en-US" sz="4374" dirty="0"/>
          </a:p>
        </p:txBody>
      </p:sp>
      <p:sp>
        <p:nvSpPr>
          <p:cNvPr id="5" name="Text 2"/>
          <p:cNvSpPr/>
          <p:nvPr/>
        </p:nvSpPr>
        <p:spPr>
          <a:xfrm>
            <a:off x="2348389" y="4160877"/>
            <a:ext cx="2221944"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İç Dinamikler</a:t>
            </a:r>
            <a:endParaRPr lang="en-US" sz="2187" dirty="0"/>
          </a:p>
        </p:txBody>
      </p:sp>
      <p:sp>
        <p:nvSpPr>
          <p:cNvPr id="6" name="Text 3"/>
          <p:cNvSpPr/>
          <p:nvPr/>
        </p:nvSpPr>
        <p:spPr>
          <a:xfrm>
            <a:off x="2348389" y="4730234"/>
            <a:ext cx="469570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İç dinamikler işletmenin sürdürülebilirliğini etkileyen temel unsurlardır. Bu, işletmenin içinde yer alan stratejik planlama, kaynak yönetimi ve çevresel politikaları içerir.</a:t>
            </a:r>
            <a:endParaRPr lang="en-US" sz="1750" dirty="0"/>
          </a:p>
        </p:txBody>
      </p:sp>
      <p:sp>
        <p:nvSpPr>
          <p:cNvPr id="7" name="Text 4"/>
          <p:cNvSpPr/>
          <p:nvPr/>
        </p:nvSpPr>
        <p:spPr>
          <a:xfrm>
            <a:off x="7593687" y="4160877"/>
            <a:ext cx="2221944"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Dış Dinamikler</a:t>
            </a:r>
            <a:endParaRPr lang="en-US" sz="2187" dirty="0"/>
          </a:p>
        </p:txBody>
      </p:sp>
      <p:sp>
        <p:nvSpPr>
          <p:cNvPr id="8" name="Text 5"/>
          <p:cNvSpPr/>
          <p:nvPr/>
        </p:nvSpPr>
        <p:spPr>
          <a:xfrm>
            <a:off x="7593687" y="4730234"/>
            <a:ext cx="4695706" cy="1777008"/>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Dış dinamikler işletmelerin sürdürülebilirliğini etkileyen unsurlardır ve genellikle ekonomik, politik ve çevresel değişkenlerle ilişkilidir. Bu unsurlar, küresel rekabet, pazar talepleri ve dış ticaret politikalarını içerir.</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425422" y="603171"/>
            <a:ext cx="9653349" cy="683538"/>
          </a:xfrm>
          <a:prstGeom prst="rect">
            <a:avLst/>
          </a:prstGeom>
          <a:noFill/>
          <a:ln/>
        </p:spPr>
        <p:txBody>
          <a:bodyPr wrap="none" rtlCol="0" anchor="t"/>
          <a:lstStyle/>
          <a:p>
            <a:pPr marL="0" indent="0">
              <a:lnSpc>
                <a:spcPts val="5383"/>
              </a:lnSpc>
              <a:buNone/>
            </a:pPr>
            <a:r>
              <a:rPr lang="en-US" sz="4306" b="1" kern="0" spc="-86" dirty="0">
                <a:solidFill>
                  <a:srgbClr val="000000"/>
                </a:solidFill>
                <a:latin typeface="adonis-web" pitchFamily="34" charset="0"/>
                <a:ea typeface="adonis-web" pitchFamily="34" charset="-122"/>
                <a:cs typeface="adonis-web" pitchFamily="34" charset="-120"/>
              </a:rPr>
              <a:t>İşletme Tedarik Zinciri ve Sürdürülebilirlik</a:t>
            </a:r>
            <a:endParaRPr lang="en-US" sz="4306" dirty="0"/>
          </a:p>
        </p:txBody>
      </p:sp>
      <p:sp>
        <p:nvSpPr>
          <p:cNvPr id="5" name="Text 2"/>
          <p:cNvSpPr/>
          <p:nvPr/>
        </p:nvSpPr>
        <p:spPr>
          <a:xfrm>
            <a:off x="2425422" y="1833443"/>
            <a:ext cx="4622959" cy="683657"/>
          </a:xfrm>
          <a:prstGeom prst="rect">
            <a:avLst/>
          </a:prstGeom>
          <a:noFill/>
          <a:ln/>
        </p:spPr>
        <p:txBody>
          <a:bodyPr wrap="square" rtlCol="0" anchor="t"/>
          <a:lstStyle/>
          <a:p>
            <a:pPr marL="0" indent="0">
              <a:lnSpc>
                <a:spcPts val="2691"/>
              </a:lnSpc>
              <a:buNone/>
            </a:pPr>
            <a:r>
              <a:rPr lang="en-US" sz="2153" b="1" kern="0" spc="-43" dirty="0">
                <a:solidFill>
                  <a:srgbClr val="000000"/>
                </a:solidFill>
                <a:latin typeface="adonis-web" pitchFamily="34" charset="0"/>
                <a:ea typeface="adonis-web" pitchFamily="34" charset="-122"/>
                <a:cs typeface="adonis-web" pitchFamily="34" charset="-120"/>
              </a:rPr>
              <a:t>İşletmelerde Sürdürülebilirliğin Sağlanmasında Etkili Unsurlar</a:t>
            </a:r>
            <a:endParaRPr lang="en-US" sz="2153" dirty="0"/>
          </a:p>
        </p:txBody>
      </p:sp>
      <p:sp>
        <p:nvSpPr>
          <p:cNvPr id="6" name="Text 3"/>
          <p:cNvSpPr/>
          <p:nvPr/>
        </p:nvSpPr>
        <p:spPr>
          <a:xfrm>
            <a:off x="2425422" y="2735818"/>
            <a:ext cx="4622959" cy="2099548"/>
          </a:xfrm>
          <a:prstGeom prst="rect">
            <a:avLst/>
          </a:prstGeom>
          <a:noFill/>
          <a:ln/>
        </p:spPr>
        <p:txBody>
          <a:bodyPr wrap="square" rtlCol="0" anchor="t"/>
          <a:lstStyle/>
          <a:p>
            <a:pPr marL="0" indent="0">
              <a:lnSpc>
                <a:spcPts val="2756"/>
              </a:lnSpc>
              <a:buNone/>
            </a:pPr>
            <a:r>
              <a:rPr lang="en-US" sz="1722" kern="0" spc="-34" dirty="0">
                <a:solidFill>
                  <a:srgbClr val="272525"/>
                </a:solidFill>
                <a:latin typeface="Source Sans Pro" pitchFamily="34" charset="0"/>
                <a:ea typeface="Source Sans Pro" pitchFamily="34" charset="-122"/>
                <a:cs typeface="Source Sans Pro" pitchFamily="34" charset="-120"/>
              </a:rPr>
              <a:t>İşletmelerde sürdürülebilirliğin sağlanmasında iç dinamikler ve dış etmenlerin önemli etkisi bulunmaktadır. Sürdürülebilirlik politikalarının oluşturulması, işletme içi süreçlerin optimize edilmesi ve dış tedarik zinciri faktörleri bu unsurlardan bazılarıdır.</a:t>
            </a:r>
            <a:endParaRPr lang="en-US" sz="1722" dirty="0"/>
          </a:p>
        </p:txBody>
      </p:sp>
      <p:pic>
        <p:nvPicPr>
          <p:cNvPr id="7" name="Image 1" descr="preencoded.png"/>
          <p:cNvPicPr>
            <a:picLocks noChangeAspect="1"/>
          </p:cNvPicPr>
          <p:nvPr/>
        </p:nvPicPr>
        <p:blipFill>
          <a:blip r:embed="rId4"/>
          <a:stretch>
            <a:fillRect/>
          </a:stretch>
        </p:blipFill>
        <p:spPr>
          <a:xfrm>
            <a:off x="7589639" y="1860709"/>
            <a:ext cx="4622959" cy="4622959"/>
          </a:xfrm>
          <a:prstGeom prst="rect">
            <a:avLst/>
          </a:prstGeom>
        </p:spPr>
      </p:pic>
      <p:sp>
        <p:nvSpPr>
          <p:cNvPr id="8" name="Text 4"/>
          <p:cNvSpPr/>
          <p:nvPr/>
        </p:nvSpPr>
        <p:spPr>
          <a:xfrm>
            <a:off x="7589639" y="6729651"/>
            <a:ext cx="4622959" cy="699849"/>
          </a:xfrm>
          <a:prstGeom prst="rect">
            <a:avLst/>
          </a:prstGeom>
          <a:noFill/>
          <a:ln/>
        </p:spPr>
        <p:txBody>
          <a:bodyPr wrap="square" rtlCol="0" anchor="t"/>
          <a:lstStyle/>
          <a:p>
            <a:pPr marL="0" indent="0">
              <a:lnSpc>
                <a:spcPts val="2756"/>
              </a:lnSpc>
              <a:buNone/>
            </a:pPr>
            <a:r>
              <a:rPr lang="en-US" sz="1722" kern="0" spc="-34" dirty="0">
                <a:solidFill>
                  <a:srgbClr val="272525"/>
                </a:solidFill>
                <a:latin typeface="Source Sans Pro" pitchFamily="34" charset="0"/>
                <a:ea typeface="Source Sans Pro" pitchFamily="34" charset="-122"/>
                <a:cs typeface="Source Sans Pro" pitchFamily="34" charset="-120"/>
              </a:rPr>
              <a:t>Modern bir depo manzarası - çevre dostu ambalajlama ve doğal aydınlatma</a:t>
            </a:r>
            <a:endParaRPr lang="en-US" sz="1722"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1871067"/>
            <a:ext cx="845105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Pazarlama ve Tüketici Bilinci</a:t>
            </a:r>
            <a:endParaRPr lang="en-US" sz="4374" dirty="0"/>
          </a:p>
        </p:txBody>
      </p:sp>
      <p:sp>
        <p:nvSpPr>
          <p:cNvPr id="6" name="Shape 2"/>
          <p:cNvSpPr/>
          <p:nvPr/>
        </p:nvSpPr>
        <p:spPr>
          <a:xfrm>
            <a:off x="833199" y="3127891"/>
            <a:ext cx="388739" cy="388739"/>
          </a:xfrm>
          <a:prstGeom prst="roundRect">
            <a:avLst>
              <a:gd name="adj" fmla="val 25722"/>
            </a:avLst>
          </a:prstGeom>
          <a:solidFill>
            <a:srgbClr val="F0D4F7"/>
          </a:solidFill>
          <a:ln w="13811">
            <a:solidFill>
              <a:srgbClr val="D6BADD"/>
            </a:solidFill>
            <a:prstDash val="solid"/>
          </a:ln>
        </p:spPr>
        <p:txBody>
          <a:bodyPr/>
          <a:lstStyle/>
          <a:p>
            <a:endParaRPr lang="tr-TR"/>
          </a:p>
        </p:txBody>
      </p:sp>
      <p:sp>
        <p:nvSpPr>
          <p:cNvPr id="7" name="Text 3"/>
          <p:cNvSpPr/>
          <p:nvPr/>
        </p:nvSpPr>
        <p:spPr>
          <a:xfrm>
            <a:off x="1444109" y="3148608"/>
            <a:ext cx="3632359"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Rekabetçi Pazarlama Stratejileri</a:t>
            </a:r>
            <a:endParaRPr lang="en-US" sz="2187" dirty="0"/>
          </a:p>
        </p:txBody>
      </p:sp>
      <p:sp>
        <p:nvSpPr>
          <p:cNvPr id="8" name="Text 4"/>
          <p:cNvSpPr/>
          <p:nvPr/>
        </p:nvSpPr>
        <p:spPr>
          <a:xfrm>
            <a:off x="1444109" y="3629025"/>
            <a:ext cx="393120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İşletmelerin rekabet avantajı elde etmek için pazarlama stratejilerini sürekli güncellemesi ve iyileştirmesi gerekmektedir.</a:t>
            </a:r>
            <a:endParaRPr lang="en-US" sz="1750" dirty="0"/>
          </a:p>
        </p:txBody>
      </p:sp>
      <p:sp>
        <p:nvSpPr>
          <p:cNvPr id="9" name="Shape 5"/>
          <p:cNvSpPr/>
          <p:nvPr/>
        </p:nvSpPr>
        <p:spPr>
          <a:xfrm>
            <a:off x="5597485" y="3127891"/>
            <a:ext cx="388739" cy="388739"/>
          </a:xfrm>
          <a:prstGeom prst="roundRect">
            <a:avLst>
              <a:gd name="adj" fmla="val 25722"/>
            </a:avLst>
          </a:prstGeom>
          <a:solidFill>
            <a:srgbClr val="F0D4F7"/>
          </a:solidFill>
          <a:ln w="13811">
            <a:solidFill>
              <a:srgbClr val="D6BADD"/>
            </a:solidFill>
            <a:prstDash val="solid"/>
          </a:ln>
        </p:spPr>
        <p:txBody>
          <a:bodyPr/>
          <a:lstStyle/>
          <a:p>
            <a:endParaRPr lang="tr-TR"/>
          </a:p>
        </p:txBody>
      </p:sp>
      <p:sp>
        <p:nvSpPr>
          <p:cNvPr id="10" name="Text 6"/>
          <p:cNvSpPr/>
          <p:nvPr/>
        </p:nvSpPr>
        <p:spPr>
          <a:xfrm>
            <a:off x="6208395" y="3148608"/>
            <a:ext cx="3748683"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Tüketici Bilincinin Oluşturulması</a:t>
            </a:r>
            <a:endParaRPr lang="en-US" sz="2187" dirty="0"/>
          </a:p>
        </p:txBody>
      </p:sp>
      <p:sp>
        <p:nvSpPr>
          <p:cNvPr id="11" name="Text 7"/>
          <p:cNvSpPr/>
          <p:nvPr/>
        </p:nvSpPr>
        <p:spPr>
          <a:xfrm>
            <a:off x="6208395" y="3629025"/>
            <a:ext cx="393120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Tüketici bilincinin artırılması, işletmeler için uzun vadeli sürdürülebilirlik anlamına gelir ve tüketici ilişkilerini güçlendirir.</a:t>
            </a:r>
            <a:endParaRPr lang="en-US" sz="1750" dirty="0"/>
          </a:p>
        </p:txBody>
      </p:sp>
      <p:sp>
        <p:nvSpPr>
          <p:cNvPr id="12" name="Shape 8"/>
          <p:cNvSpPr/>
          <p:nvPr/>
        </p:nvSpPr>
        <p:spPr>
          <a:xfrm>
            <a:off x="833199" y="5146596"/>
            <a:ext cx="388739" cy="388739"/>
          </a:xfrm>
          <a:prstGeom prst="roundRect">
            <a:avLst>
              <a:gd name="adj" fmla="val 25722"/>
            </a:avLst>
          </a:prstGeom>
          <a:solidFill>
            <a:srgbClr val="F0D4F7"/>
          </a:solidFill>
          <a:ln w="13811">
            <a:solidFill>
              <a:srgbClr val="D6BADD"/>
            </a:solidFill>
            <a:prstDash val="solid"/>
          </a:ln>
        </p:spPr>
        <p:txBody>
          <a:bodyPr/>
          <a:lstStyle/>
          <a:p>
            <a:endParaRPr lang="tr-TR"/>
          </a:p>
        </p:txBody>
      </p:sp>
      <p:sp>
        <p:nvSpPr>
          <p:cNvPr id="13" name="Text 9"/>
          <p:cNvSpPr/>
          <p:nvPr/>
        </p:nvSpPr>
        <p:spPr>
          <a:xfrm>
            <a:off x="1444109" y="5167313"/>
            <a:ext cx="365105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Kaliteli Ürün ve Hizmet Sunumu</a:t>
            </a:r>
            <a:endParaRPr lang="en-US" sz="2187" dirty="0"/>
          </a:p>
        </p:txBody>
      </p:sp>
      <p:sp>
        <p:nvSpPr>
          <p:cNvPr id="14" name="Text 10"/>
          <p:cNvSpPr/>
          <p:nvPr/>
        </p:nvSpPr>
        <p:spPr>
          <a:xfrm>
            <a:off x="1444109" y="5647730"/>
            <a:ext cx="8695492"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Müşteri memnuniyetini artırmak ve sadakati sağlamak için işletmelerin kaliteli ürün ve hizmet sunumuna odaklanması gerekmektedir.</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910"/>
          </a:xfrm>
          <a:prstGeom prst="rect">
            <a:avLst/>
          </a:prstGeom>
          <a:solidFill>
            <a:srgbClr val="FFFFFF">
              <a:alpha val="75000"/>
            </a:srgbClr>
          </a:solidFill>
          <a:ln/>
        </p:spPr>
        <p:txBody>
          <a:bodyPr/>
          <a:lstStyle/>
          <a:p>
            <a:endParaRPr lang="tr-TR"/>
          </a:p>
        </p:txBody>
      </p:sp>
      <p:sp>
        <p:nvSpPr>
          <p:cNvPr id="4" name="Text 1"/>
          <p:cNvSpPr/>
          <p:nvPr/>
        </p:nvSpPr>
        <p:spPr>
          <a:xfrm>
            <a:off x="2402919" y="604242"/>
            <a:ext cx="9824442" cy="1373267"/>
          </a:xfrm>
          <a:prstGeom prst="rect">
            <a:avLst/>
          </a:prstGeom>
          <a:noFill/>
          <a:ln/>
        </p:spPr>
        <p:txBody>
          <a:bodyPr wrap="square" rtlCol="0" anchor="t"/>
          <a:lstStyle/>
          <a:p>
            <a:pPr marL="0" indent="0">
              <a:lnSpc>
                <a:spcPts val="5407"/>
              </a:lnSpc>
              <a:buNone/>
            </a:pPr>
            <a:r>
              <a:rPr lang="en-US" sz="4326" b="1" kern="0" spc="-87" dirty="0">
                <a:solidFill>
                  <a:srgbClr val="000000"/>
                </a:solidFill>
                <a:latin typeface="adonis-web" pitchFamily="34" charset="0"/>
                <a:ea typeface="adonis-web" pitchFamily="34" charset="-122"/>
                <a:cs typeface="adonis-web" pitchFamily="34" charset="-120"/>
              </a:rPr>
              <a:t>İşletme Finansal Performans ve Sürdürülebilirlik</a:t>
            </a:r>
            <a:endParaRPr lang="en-US" sz="4326" dirty="0"/>
          </a:p>
        </p:txBody>
      </p:sp>
      <p:pic>
        <p:nvPicPr>
          <p:cNvPr id="5" name="Image 1" descr="preencoded.png"/>
          <p:cNvPicPr>
            <a:picLocks noChangeAspect="1"/>
          </p:cNvPicPr>
          <p:nvPr/>
        </p:nvPicPr>
        <p:blipFill>
          <a:blip r:embed="rId4"/>
          <a:stretch>
            <a:fillRect/>
          </a:stretch>
        </p:blipFill>
        <p:spPr>
          <a:xfrm>
            <a:off x="4048482" y="2416969"/>
            <a:ext cx="1620917" cy="1265992"/>
          </a:xfrm>
          <a:prstGeom prst="rect">
            <a:avLst/>
          </a:prstGeom>
        </p:spPr>
      </p:pic>
      <p:sp>
        <p:nvSpPr>
          <p:cNvPr id="6" name="Text 2"/>
          <p:cNvSpPr/>
          <p:nvPr/>
        </p:nvSpPr>
        <p:spPr>
          <a:xfrm>
            <a:off x="4785360" y="3035260"/>
            <a:ext cx="146923" cy="343257"/>
          </a:xfrm>
          <a:prstGeom prst="rect">
            <a:avLst/>
          </a:prstGeom>
          <a:noFill/>
          <a:ln/>
        </p:spPr>
        <p:txBody>
          <a:bodyPr wrap="none" rtlCol="0" anchor="t"/>
          <a:lstStyle/>
          <a:p>
            <a:pPr marL="0" indent="0" algn="ctr">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1</a:t>
            </a:r>
            <a:endParaRPr lang="en-US" sz="2163" dirty="0"/>
          </a:p>
        </p:txBody>
      </p:sp>
      <p:sp>
        <p:nvSpPr>
          <p:cNvPr id="7" name="Text 3"/>
          <p:cNvSpPr/>
          <p:nvPr/>
        </p:nvSpPr>
        <p:spPr>
          <a:xfrm>
            <a:off x="5889069" y="2636639"/>
            <a:ext cx="2197537" cy="343257"/>
          </a:xfrm>
          <a:prstGeom prst="rect">
            <a:avLst/>
          </a:prstGeom>
          <a:noFill/>
          <a:ln/>
        </p:spPr>
        <p:txBody>
          <a:bodyPr wrap="none" rtlCol="0" anchor="t"/>
          <a:lstStyle/>
          <a:p>
            <a:pPr marL="0" indent="0" algn="l">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İç Dinamikler</a:t>
            </a:r>
            <a:endParaRPr lang="en-US" sz="2163" dirty="0"/>
          </a:p>
        </p:txBody>
      </p:sp>
      <p:sp>
        <p:nvSpPr>
          <p:cNvPr id="8" name="Text 4"/>
          <p:cNvSpPr/>
          <p:nvPr/>
        </p:nvSpPr>
        <p:spPr>
          <a:xfrm>
            <a:off x="5889069" y="3111698"/>
            <a:ext cx="2912745" cy="351592"/>
          </a:xfrm>
          <a:prstGeom prst="rect">
            <a:avLst/>
          </a:prstGeom>
          <a:noFill/>
          <a:ln/>
        </p:spPr>
        <p:txBody>
          <a:bodyPr wrap="none" rtlCol="0" anchor="t"/>
          <a:lstStyle/>
          <a:p>
            <a:pPr marL="0" indent="0" algn="l">
              <a:lnSpc>
                <a:spcPts val="2769"/>
              </a:lnSpc>
              <a:buNone/>
            </a:pPr>
            <a:r>
              <a:rPr lang="en-US" sz="1730" kern="0" spc="-35" dirty="0">
                <a:solidFill>
                  <a:srgbClr val="272525"/>
                </a:solidFill>
                <a:latin typeface="Source Sans Pro" pitchFamily="34" charset="0"/>
                <a:ea typeface="Source Sans Pro" pitchFamily="34" charset="-122"/>
                <a:cs typeface="Source Sans Pro" pitchFamily="34" charset="-120"/>
              </a:rPr>
              <a:t>Tedarik zinciri yönetimi, verimlilik</a:t>
            </a:r>
            <a:endParaRPr lang="en-US" sz="1730" dirty="0"/>
          </a:p>
        </p:txBody>
      </p:sp>
      <p:sp>
        <p:nvSpPr>
          <p:cNvPr id="9" name="Shape 5"/>
          <p:cNvSpPr/>
          <p:nvPr/>
        </p:nvSpPr>
        <p:spPr>
          <a:xfrm>
            <a:off x="5724287" y="3685014"/>
            <a:ext cx="6448187" cy="21967"/>
          </a:xfrm>
          <a:prstGeom prst="roundRect">
            <a:avLst>
              <a:gd name="adj" fmla="val 450178"/>
            </a:avLst>
          </a:prstGeom>
          <a:solidFill>
            <a:srgbClr val="D6BADD"/>
          </a:solidFill>
          <a:ln/>
        </p:spPr>
        <p:txBody>
          <a:bodyPr/>
          <a:lstStyle/>
          <a:p>
            <a:endParaRPr lang="tr-TR"/>
          </a:p>
        </p:txBody>
      </p:sp>
      <p:pic>
        <p:nvPicPr>
          <p:cNvPr id="10" name="Image 2" descr="preencoded.png"/>
          <p:cNvPicPr>
            <a:picLocks noChangeAspect="1"/>
          </p:cNvPicPr>
          <p:nvPr/>
        </p:nvPicPr>
        <p:blipFill>
          <a:blip r:embed="rId5"/>
          <a:stretch>
            <a:fillRect/>
          </a:stretch>
        </p:blipFill>
        <p:spPr>
          <a:xfrm>
            <a:off x="3237905" y="3737848"/>
            <a:ext cx="3241953" cy="1265992"/>
          </a:xfrm>
          <a:prstGeom prst="rect">
            <a:avLst/>
          </a:prstGeom>
        </p:spPr>
      </p:pic>
      <p:sp>
        <p:nvSpPr>
          <p:cNvPr id="11" name="Text 6"/>
          <p:cNvSpPr/>
          <p:nvPr/>
        </p:nvSpPr>
        <p:spPr>
          <a:xfrm>
            <a:off x="4785360" y="4199215"/>
            <a:ext cx="146923" cy="343257"/>
          </a:xfrm>
          <a:prstGeom prst="rect">
            <a:avLst/>
          </a:prstGeom>
          <a:noFill/>
          <a:ln/>
        </p:spPr>
        <p:txBody>
          <a:bodyPr wrap="none" rtlCol="0" anchor="t"/>
          <a:lstStyle/>
          <a:p>
            <a:pPr marL="0" indent="0" algn="ctr">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2</a:t>
            </a:r>
            <a:endParaRPr lang="en-US" sz="2163" dirty="0"/>
          </a:p>
        </p:txBody>
      </p:sp>
      <p:sp>
        <p:nvSpPr>
          <p:cNvPr id="12" name="Text 7"/>
          <p:cNvSpPr/>
          <p:nvPr/>
        </p:nvSpPr>
        <p:spPr>
          <a:xfrm>
            <a:off x="6699528" y="3957518"/>
            <a:ext cx="2197537" cy="343257"/>
          </a:xfrm>
          <a:prstGeom prst="rect">
            <a:avLst/>
          </a:prstGeom>
          <a:noFill/>
          <a:ln/>
        </p:spPr>
        <p:txBody>
          <a:bodyPr wrap="none" rtlCol="0" anchor="t"/>
          <a:lstStyle/>
          <a:p>
            <a:pPr marL="0" indent="0" algn="l">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Yönetim Kalitesi</a:t>
            </a:r>
            <a:endParaRPr lang="en-US" sz="2163" dirty="0"/>
          </a:p>
        </p:txBody>
      </p:sp>
      <p:sp>
        <p:nvSpPr>
          <p:cNvPr id="13" name="Text 8"/>
          <p:cNvSpPr/>
          <p:nvPr/>
        </p:nvSpPr>
        <p:spPr>
          <a:xfrm>
            <a:off x="6699528" y="4432578"/>
            <a:ext cx="2379583" cy="351592"/>
          </a:xfrm>
          <a:prstGeom prst="rect">
            <a:avLst/>
          </a:prstGeom>
          <a:noFill/>
          <a:ln/>
        </p:spPr>
        <p:txBody>
          <a:bodyPr wrap="none" rtlCol="0" anchor="t"/>
          <a:lstStyle/>
          <a:p>
            <a:pPr marL="0" indent="0" algn="l">
              <a:lnSpc>
                <a:spcPts val="2769"/>
              </a:lnSpc>
              <a:buNone/>
            </a:pPr>
            <a:r>
              <a:rPr lang="en-US" sz="1730" kern="0" spc="-35" dirty="0">
                <a:solidFill>
                  <a:srgbClr val="272525"/>
                </a:solidFill>
                <a:latin typeface="Source Sans Pro" pitchFamily="34" charset="0"/>
                <a:ea typeface="Source Sans Pro" pitchFamily="34" charset="-122"/>
                <a:cs typeface="Source Sans Pro" pitchFamily="34" charset="-120"/>
              </a:rPr>
              <a:t>Liderlik, etik kurallara uyum</a:t>
            </a:r>
            <a:endParaRPr lang="en-US" sz="1730" dirty="0"/>
          </a:p>
        </p:txBody>
      </p:sp>
      <p:sp>
        <p:nvSpPr>
          <p:cNvPr id="14" name="Shape 9"/>
          <p:cNvSpPr/>
          <p:nvPr/>
        </p:nvSpPr>
        <p:spPr>
          <a:xfrm>
            <a:off x="6534745" y="5005894"/>
            <a:ext cx="5637728" cy="21967"/>
          </a:xfrm>
          <a:prstGeom prst="roundRect">
            <a:avLst>
              <a:gd name="adj" fmla="val 450178"/>
            </a:avLst>
          </a:prstGeom>
          <a:solidFill>
            <a:srgbClr val="D6BADD"/>
          </a:solidFill>
          <a:ln/>
        </p:spPr>
        <p:txBody>
          <a:bodyPr/>
          <a:lstStyle/>
          <a:p>
            <a:endParaRPr lang="tr-TR"/>
          </a:p>
        </p:txBody>
      </p:sp>
      <p:pic>
        <p:nvPicPr>
          <p:cNvPr id="15" name="Image 3" descr="preencoded.png"/>
          <p:cNvPicPr>
            <a:picLocks noChangeAspect="1"/>
          </p:cNvPicPr>
          <p:nvPr/>
        </p:nvPicPr>
        <p:blipFill>
          <a:blip r:embed="rId6"/>
          <a:stretch>
            <a:fillRect/>
          </a:stretch>
        </p:blipFill>
        <p:spPr>
          <a:xfrm>
            <a:off x="2427446" y="5058728"/>
            <a:ext cx="4862989" cy="1265992"/>
          </a:xfrm>
          <a:prstGeom prst="rect">
            <a:avLst/>
          </a:prstGeom>
        </p:spPr>
      </p:pic>
      <p:sp>
        <p:nvSpPr>
          <p:cNvPr id="16" name="Text 10"/>
          <p:cNvSpPr/>
          <p:nvPr/>
        </p:nvSpPr>
        <p:spPr>
          <a:xfrm>
            <a:off x="4785479" y="5520095"/>
            <a:ext cx="146923" cy="343257"/>
          </a:xfrm>
          <a:prstGeom prst="rect">
            <a:avLst/>
          </a:prstGeom>
          <a:noFill/>
          <a:ln/>
        </p:spPr>
        <p:txBody>
          <a:bodyPr wrap="none" rtlCol="0" anchor="t"/>
          <a:lstStyle/>
          <a:p>
            <a:pPr marL="0" indent="0" algn="ctr">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3</a:t>
            </a:r>
            <a:endParaRPr lang="en-US" sz="2163" dirty="0"/>
          </a:p>
        </p:txBody>
      </p:sp>
      <p:sp>
        <p:nvSpPr>
          <p:cNvPr id="17" name="Text 11"/>
          <p:cNvSpPr/>
          <p:nvPr/>
        </p:nvSpPr>
        <p:spPr>
          <a:xfrm>
            <a:off x="7510105" y="5278398"/>
            <a:ext cx="2197537" cy="343257"/>
          </a:xfrm>
          <a:prstGeom prst="rect">
            <a:avLst/>
          </a:prstGeom>
          <a:noFill/>
          <a:ln/>
        </p:spPr>
        <p:txBody>
          <a:bodyPr wrap="none" rtlCol="0" anchor="t"/>
          <a:lstStyle/>
          <a:p>
            <a:pPr marL="0" indent="0" algn="l">
              <a:lnSpc>
                <a:spcPts val="2704"/>
              </a:lnSpc>
              <a:buNone/>
            </a:pPr>
            <a:r>
              <a:rPr lang="en-US" sz="2163" b="1" kern="0" spc="-43" dirty="0">
                <a:solidFill>
                  <a:srgbClr val="272525"/>
                </a:solidFill>
                <a:latin typeface="adonis-web" pitchFamily="34" charset="0"/>
                <a:ea typeface="adonis-web" pitchFamily="34" charset="-122"/>
                <a:cs typeface="adonis-web" pitchFamily="34" charset="-120"/>
              </a:rPr>
              <a:t>Dış Dinamikler</a:t>
            </a:r>
            <a:endParaRPr lang="en-US" sz="2163" dirty="0"/>
          </a:p>
        </p:txBody>
      </p:sp>
      <p:sp>
        <p:nvSpPr>
          <p:cNvPr id="18" name="Text 12"/>
          <p:cNvSpPr/>
          <p:nvPr/>
        </p:nvSpPr>
        <p:spPr>
          <a:xfrm>
            <a:off x="7510105" y="5753457"/>
            <a:ext cx="2606993" cy="351592"/>
          </a:xfrm>
          <a:prstGeom prst="rect">
            <a:avLst/>
          </a:prstGeom>
          <a:noFill/>
          <a:ln/>
        </p:spPr>
        <p:txBody>
          <a:bodyPr wrap="none" rtlCol="0" anchor="t"/>
          <a:lstStyle/>
          <a:p>
            <a:pPr marL="0" indent="0" algn="l">
              <a:lnSpc>
                <a:spcPts val="2769"/>
              </a:lnSpc>
              <a:buNone/>
            </a:pPr>
            <a:r>
              <a:rPr lang="en-US" sz="1730" kern="0" spc="-35" dirty="0">
                <a:solidFill>
                  <a:srgbClr val="272525"/>
                </a:solidFill>
                <a:latin typeface="Source Sans Pro" pitchFamily="34" charset="0"/>
                <a:ea typeface="Source Sans Pro" pitchFamily="34" charset="-122"/>
                <a:cs typeface="Source Sans Pro" pitchFamily="34" charset="-120"/>
              </a:rPr>
              <a:t>Pazar talepleri, rekabet ortamı</a:t>
            </a:r>
            <a:endParaRPr lang="en-US" sz="1730" dirty="0"/>
          </a:p>
        </p:txBody>
      </p:sp>
      <p:sp>
        <p:nvSpPr>
          <p:cNvPr id="19" name="Text 13"/>
          <p:cNvSpPr/>
          <p:nvPr/>
        </p:nvSpPr>
        <p:spPr>
          <a:xfrm>
            <a:off x="2402919" y="6571893"/>
            <a:ext cx="9824442" cy="1054775"/>
          </a:xfrm>
          <a:prstGeom prst="rect">
            <a:avLst/>
          </a:prstGeom>
          <a:noFill/>
          <a:ln/>
        </p:spPr>
        <p:txBody>
          <a:bodyPr wrap="square" rtlCol="0" anchor="t"/>
          <a:lstStyle/>
          <a:p>
            <a:pPr marL="0" indent="0">
              <a:lnSpc>
                <a:spcPts val="2769"/>
              </a:lnSpc>
              <a:buNone/>
            </a:pPr>
            <a:r>
              <a:rPr lang="en-US" sz="173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iç ve dış dinamikler etkilidir. İç dinamikler arasında tedarik zinciri yönetimi ve verimlilik, yönetim kalitesi (liderlik, etik kurallara uyum) önemli rol oynamaktadır. Dış dinamikler ise pazar talepleri ve rekabet ortamı şeklinde öne çıkmaktadır.</a:t>
            </a:r>
            <a:endParaRPr lang="en-US" sz="173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551623"/>
            <a:ext cx="8293894"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yasal düzenlemeler ve uyum</a:t>
            </a:r>
            <a:endParaRPr lang="en-US" sz="4374" dirty="0"/>
          </a:p>
        </p:txBody>
      </p:sp>
      <p:sp>
        <p:nvSpPr>
          <p:cNvPr id="5" name="Shape 2"/>
          <p:cNvSpPr/>
          <p:nvPr/>
        </p:nvSpPr>
        <p:spPr>
          <a:xfrm>
            <a:off x="2348389" y="2690336"/>
            <a:ext cx="2483287" cy="1280160"/>
          </a:xfrm>
          <a:prstGeom prst="roundRect">
            <a:avLst>
              <a:gd name="adj" fmla="val 7811"/>
            </a:avLst>
          </a:prstGeom>
          <a:solidFill>
            <a:srgbClr val="F0D4F7"/>
          </a:solidFill>
          <a:ln w="13811">
            <a:solidFill>
              <a:srgbClr val="D6BADD"/>
            </a:solidFill>
            <a:prstDash val="solid"/>
          </a:ln>
        </p:spPr>
        <p:txBody>
          <a:bodyPr/>
          <a:lstStyle/>
          <a:p>
            <a:endParaRPr lang="tr-TR"/>
          </a:p>
        </p:txBody>
      </p:sp>
      <p:sp>
        <p:nvSpPr>
          <p:cNvPr id="6" name="Text 3"/>
          <p:cNvSpPr/>
          <p:nvPr/>
        </p:nvSpPr>
        <p:spPr>
          <a:xfrm>
            <a:off x="2584371" y="3156823"/>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1</a:t>
            </a:r>
            <a:endParaRPr lang="en-US" sz="2187" dirty="0"/>
          </a:p>
        </p:txBody>
      </p:sp>
      <p:sp>
        <p:nvSpPr>
          <p:cNvPr id="7" name="Text 4"/>
          <p:cNvSpPr/>
          <p:nvPr/>
        </p:nvSpPr>
        <p:spPr>
          <a:xfrm>
            <a:off x="5053846" y="2912507"/>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İç Dinamikler</a:t>
            </a:r>
            <a:endParaRPr lang="en-US" sz="2187" dirty="0"/>
          </a:p>
        </p:txBody>
      </p:sp>
      <p:sp>
        <p:nvSpPr>
          <p:cNvPr id="8" name="Text 5"/>
          <p:cNvSpPr/>
          <p:nvPr/>
        </p:nvSpPr>
        <p:spPr>
          <a:xfrm>
            <a:off x="5053846" y="3392924"/>
            <a:ext cx="4168259"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içindeki süreçler ve yönetimsel unsurlar</a:t>
            </a:r>
            <a:endParaRPr lang="en-US" sz="1750" dirty="0"/>
          </a:p>
        </p:txBody>
      </p:sp>
      <p:sp>
        <p:nvSpPr>
          <p:cNvPr id="9" name="Shape 6"/>
          <p:cNvSpPr/>
          <p:nvPr/>
        </p:nvSpPr>
        <p:spPr>
          <a:xfrm>
            <a:off x="4942761" y="3944809"/>
            <a:ext cx="7228046" cy="22205"/>
          </a:xfrm>
          <a:prstGeom prst="roundRect">
            <a:avLst>
              <a:gd name="adj" fmla="val 450302"/>
            </a:avLst>
          </a:prstGeom>
          <a:solidFill>
            <a:srgbClr val="D6BADD"/>
          </a:solidFill>
          <a:ln/>
        </p:spPr>
        <p:txBody>
          <a:bodyPr/>
          <a:lstStyle/>
          <a:p>
            <a:endParaRPr lang="tr-TR"/>
          </a:p>
        </p:txBody>
      </p:sp>
      <p:sp>
        <p:nvSpPr>
          <p:cNvPr id="10" name="Shape 7"/>
          <p:cNvSpPr/>
          <p:nvPr/>
        </p:nvSpPr>
        <p:spPr>
          <a:xfrm>
            <a:off x="2348389" y="4081582"/>
            <a:ext cx="4966692" cy="1280160"/>
          </a:xfrm>
          <a:prstGeom prst="roundRect">
            <a:avLst>
              <a:gd name="adj" fmla="val 7811"/>
            </a:avLst>
          </a:prstGeom>
          <a:solidFill>
            <a:srgbClr val="F0D4F7"/>
          </a:solidFill>
          <a:ln w="13811">
            <a:solidFill>
              <a:srgbClr val="D6BADD"/>
            </a:solidFill>
            <a:prstDash val="solid"/>
          </a:ln>
        </p:spPr>
        <p:txBody>
          <a:bodyPr/>
          <a:lstStyle/>
          <a:p>
            <a:endParaRPr lang="tr-TR"/>
          </a:p>
        </p:txBody>
      </p:sp>
      <p:sp>
        <p:nvSpPr>
          <p:cNvPr id="11" name="Text 8"/>
          <p:cNvSpPr/>
          <p:nvPr/>
        </p:nvSpPr>
        <p:spPr>
          <a:xfrm>
            <a:off x="2584371" y="4548068"/>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2</a:t>
            </a:r>
            <a:endParaRPr lang="en-US" sz="2187" dirty="0"/>
          </a:p>
        </p:txBody>
      </p:sp>
      <p:sp>
        <p:nvSpPr>
          <p:cNvPr id="12" name="Text 9"/>
          <p:cNvSpPr/>
          <p:nvPr/>
        </p:nvSpPr>
        <p:spPr>
          <a:xfrm>
            <a:off x="7537252" y="4303752"/>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Dış Dinamikler</a:t>
            </a:r>
            <a:endParaRPr lang="en-US" sz="2187" dirty="0"/>
          </a:p>
        </p:txBody>
      </p:sp>
      <p:sp>
        <p:nvSpPr>
          <p:cNvPr id="13" name="Text 10"/>
          <p:cNvSpPr/>
          <p:nvPr/>
        </p:nvSpPr>
        <p:spPr>
          <a:xfrm>
            <a:off x="7537252" y="4784169"/>
            <a:ext cx="3162419"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Piyasa koşulları ve dış düzenlemeler</a:t>
            </a:r>
            <a:endParaRPr lang="en-US" sz="1750" dirty="0"/>
          </a:p>
        </p:txBody>
      </p:sp>
      <p:sp>
        <p:nvSpPr>
          <p:cNvPr id="14" name="Text 11"/>
          <p:cNvSpPr/>
          <p:nvPr/>
        </p:nvSpPr>
        <p:spPr>
          <a:xfrm>
            <a:off x="2348389" y="5611654"/>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yasal düzenlemeleri ve uyum süreçleri, işletmelerde sürdürülebilirliğin sağlanmasında büyük önem taşır. İç dinamikler, işletme içindeki süreçleri ve yönetimsel unsurları, dış dinamikler ise piyasa koşulları ve dış düzenlemeleri kapsar. Bu unsurların etkili bir şekilde yönetilmesi işletmenin başarısı için kritik öneme sahiptir.</a:t>
            </a: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149667"/>
            <a:ext cx="820304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teknoloji ve dijital dönüşüm</a:t>
            </a:r>
            <a:endParaRPr lang="en-US" sz="4374" dirty="0"/>
          </a:p>
        </p:txBody>
      </p:sp>
      <p:pic>
        <p:nvPicPr>
          <p:cNvPr id="5" name="Image 1" descr="preencoded.png"/>
          <p:cNvPicPr>
            <a:picLocks noChangeAspect="1"/>
          </p:cNvPicPr>
          <p:nvPr/>
        </p:nvPicPr>
        <p:blipFill>
          <a:blip r:embed="rId4"/>
          <a:stretch>
            <a:fillRect/>
          </a:stretch>
        </p:blipFill>
        <p:spPr>
          <a:xfrm>
            <a:off x="2348389" y="2288381"/>
            <a:ext cx="3088958" cy="1909048"/>
          </a:xfrm>
          <a:prstGeom prst="rect">
            <a:avLst/>
          </a:prstGeom>
        </p:spPr>
      </p:pic>
      <p:sp>
        <p:nvSpPr>
          <p:cNvPr id="6" name="Text 2"/>
          <p:cNvSpPr/>
          <p:nvPr/>
        </p:nvSpPr>
        <p:spPr>
          <a:xfrm>
            <a:off x="2348389" y="4475083"/>
            <a:ext cx="3088958" cy="694373"/>
          </a:xfrm>
          <a:prstGeom prst="rect">
            <a:avLst/>
          </a:prstGeom>
          <a:noFill/>
          <a:ln/>
        </p:spPr>
        <p:txBody>
          <a:bodyPr wrap="squar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Teknoloji Destekli İş Ortamı</a:t>
            </a:r>
            <a:endParaRPr lang="en-US" sz="2187" dirty="0"/>
          </a:p>
        </p:txBody>
      </p:sp>
      <p:sp>
        <p:nvSpPr>
          <p:cNvPr id="7" name="Text 3"/>
          <p:cNvSpPr/>
          <p:nvPr/>
        </p:nvSpPr>
        <p:spPr>
          <a:xfrm>
            <a:off x="2348389" y="5302687"/>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Sürdürülebilir bir işletme için, teknoloji kullanımı ve dijital dönüşümün sağladığı verimlilik ve yenilikçi uygulamalar oldukça etkilidir.</a:t>
            </a:r>
            <a:endParaRPr lang="en-US" sz="1750" dirty="0"/>
          </a:p>
        </p:txBody>
      </p:sp>
      <p:pic>
        <p:nvPicPr>
          <p:cNvPr id="8" name="Image 2" descr="preencoded.png"/>
          <p:cNvPicPr>
            <a:picLocks noChangeAspect="1"/>
          </p:cNvPicPr>
          <p:nvPr/>
        </p:nvPicPr>
        <p:blipFill>
          <a:blip r:embed="rId5"/>
          <a:stretch>
            <a:fillRect/>
          </a:stretch>
        </p:blipFill>
        <p:spPr>
          <a:xfrm>
            <a:off x="5770602" y="2288381"/>
            <a:ext cx="3088958" cy="1909048"/>
          </a:xfrm>
          <a:prstGeom prst="rect">
            <a:avLst/>
          </a:prstGeom>
        </p:spPr>
      </p:pic>
      <p:sp>
        <p:nvSpPr>
          <p:cNvPr id="9" name="Text 4"/>
          <p:cNvSpPr/>
          <p:nvPr/>
        </p:nvSpPr>
        <p:spPr>
          <a:xfrm>
            <a:off x="5770602" y="4475083"/>
            <a:ext cx="2550438" cy="347186"/>
          </a:xfrm>
          <a:prstGeom prst="rect">
            <a:avLst/>
          </a:prstGeom>
          <a:noFill/>
          <a:ln/>
        </p:spPr>
        <p:txBody>
          <a:bodyPr wrap="non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İşbirliğine Odaklanma</a:t>
            </a:r>
            <a:endParaRPr lang="en-US" sz="2187" dirty="0"/>
          </a:p>
        </p:txBody>
      </p:sp>
      <p:sp>
        <p:nvSpPr>
          <p:cNvPr id="10" name="Text 5"/>
          <p:cNvSpPr/>
          <p:nvPr/>
        </p:nvSpPr>
        <p:spPr>
          <a:xfrm>
            <a:off x="5770602" y="4955500"/>
            <a:ext cx="3088958"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İç ve dış dinamiklerle başa çıkabilmek için, ekipler arası iletişimin güçlendirilmesi ve dijital platformlarda etkili işbirliği yapılması önemlidir.</a:t>
            </a:r>
            <a:endParaRPr lang="en-US" sz="1750" dirty="0"/>
          </a:p>
        </p:txBody>
      </p:sp>
      <p:pic>
        <p:nvPicPr>
          <p:cNvPr id="11" name="Image 3" descr="preencoded.png"/>
          <p:cNvPicPr>
            <a:picLocks noChangeAspect="1"/>
          </p:cNvPicPr>
          <p:nvPr/>
        </p:nvPicPr>
        <p:blipFill>
          <a:blip r:embed="rId6"/>
          <a:stretch>
            <a:fillRect/>
          </a:stretch>
        </p:blipFill>
        <p:spPr>
          <a:xfrm>
            <a:off x="9192816" y="2288381"/>
            <a:ext cx="3089077" cy="1909167"/>
          </a:xfrm>
          <a:prstGeom prst="rect">
            <a:avLst/>
          </a:prstGeom>
        </p:spPr>
      </p:pic>
      <p:sp>
        <p:nvSpPr>
          <p:cNvPr id="12" name="Text 6"/>
          <p:cNvSpPr/>
          <p:nvPr/>
        </p:nvSpPr>
        <p:spPr>
          <a:xfrm>
            <a:off x="9192816" y="4475202"/>
            <a:ext cx="3089077" cy="694373"/>
          </a:xfrm>
          <a:prstGeom prst="rect">
            <a:avLst/>
          </a:prstGeom>
          <a:noFill/>
          <a:ln/>
        </p:spPr>
        <p:txBody>
          <a:bodyPr wrap="square" rtlCol="0" anchor="t"/>
          <a:lstStyle/>
          <a:p>
            <a:pPr marL="0" indent="0" algn="l">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Sürdürülebilir Teknoloji Uygulamaları</a:t>
            </a:r>
            <a:endParaRPr lang="en-US" sz="2187" dirty="0"/>
          </a:p>
        </p:txBody>
      </p:sp>
      <p:sp>
        <p:nvSpPr>
          <p:cNvPr id="13" name="Text 7"/>
          <p:cNvSpPr/>
          <p:nvPr/>
        </p:nvSpPr>
        <p:spPr>
          <a:xfrm>
            <a:off x="9192816" y="5302806"/>
            <a:ext cx="3089077" cy="1777008"/>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İşletmelerin sürdürülebilirliğine katkı sağlayan iç ve dış unsurlar arasında, çevre dostu teknolojik çözümlerin entegrasyonu oldukça önemlidir.</a:t>
            </a: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904994"/>
            <a:ext cx="9933503" cy="2083118"/>
          </a:xfrm>
          <a:prstGeom prst="rect">
            <a:avLst/>
          </a:prstGeom>
          <a:noFill/>
          <a:ln/>
        </p:spPr>
        <p:txBody>
          <a:bodyPr wrap="squar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İşletmelerde Sürdürülebilirliğin Sağlanmasında Etkili Unsurlar / İç ve Dış Dinamikler</a:t>
            </a:r>
            <a:endParaRPr lang="en-US" sz="4374" dirty="0"/>
          </a:p>
        </p:txBody>
      </p:sp>
      <p:sp>
        <p:nvSpPr>
          <p:cNvPr id="5" name="Shape 2"/>
          <p:cNvSpPr/>
          <p:nvPr/>
        </p:nvSpPr>
        <p:spPr>
          <a:xfrm>
            <a:off x="2348389" y="3432453"/>
            <a:ext cx="9933503" cy="2576036"/>
          </a:xfrm>
          <a:prstGeom prst="roundRect">
            <a:avLst>
              <a:gd name="adj" fmla="val 3882"/>
            </a:avLst>
          </a:prstGeom>
          <a:noFill/>
          <a:ln w="13811">
            <a:solidFill>
              <a:srgbClr val="000000">
                <a:alpha val="8000"/>
              </a:srgbClr>
            </a:solidFill>
            <a:prstDash val="solid"/>
          </a:ln>
        </p:spPr>
        <p:txBody>
          <a:bodyPr/>
          <a:lstStyle/>
          <a:p>
            <a:endParaRPr lang="tr-TR"/>
          </a:p>
        </p:txBody>
      </p:sp>
      <p:sp>
        <p:nvSpPr>
          <p:cNvPr id="6" name="Shape 3"/>
          <p:cNvSpPr/>
          <p:nvPr/>
        </p:nvSpPr>
        <p:spPr>
          <a:xfrm>
            <a:off x="2362200" y="3446264"/>
            <a:ext cx="9905881" cy="637103"/>
          </a:xfrm>
          <a:prstGeom prst="rect">
            <a:avLst/>
          </a:prstGeom>
          <a:solidFill>
            <a:srgbClr val="FFFFFF">
              <a:alpha val="4000"/>
            </a:srgbClr>
          </a:solidFill>
          <a:ln/>
        </p:spPr>
        <p:txBody>
          <a:bodyPr/>
          <a:lstStyle/>
          <a:p>
            <a:endParaRPr lang="tr-TR"/>
          </a:p>
        </p:txBody>
      </p:sp>
      <p:sp>
        <p:nvSpPr>
          <p:cNvPr id="7" name="Text 4"/>
          <p:cNvSpPr/>
          <p:nvPr/>
        </p:nvSpPr>
        <p:spPr>
          <a:xfrm>
            <a:off x="2584490" y="358711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Unsurlar</a:t>
            </a:r>
            <a:endParaRPr lang="en-US" sz="1750" dirty="0"/>
          </a:p>
        </p:txBody>
      </p:sp>
      <p:sp>
        <p:nvSpPr>
          <p:cNvPr id="8" name="Text 5"/>
          <p:cNvSpPr/>
          <p:nvPr/>
        </p:nvSpPr>
        <p:spPr>
          <a:xfrm>
            <a:off x="7541181" y="358711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Dinamikler</a:t>
            </a:r>
            <a:endParaRPr lang="en-US" sz="1750" dirty="0"/>
          </a:p>
        </p:txBody>
      </p:sp>
      <p:sp>
        <p:nvSpPr>
          <p:cNvPr id="9" name="Shape 6"/>
          <p:cNvSpPr/>
          <p:nvPr/>
        </p:nvSpPr>
        <p:spPr>
          <a:xfrm>
            <a:off x="2362200" y="4083368"/>
            <a:ext cx="9905881" cy="637103"/>
          </a:xfrm>
          <a:prstGeom prst="rect">
            <a:avLst/>
          </a:prstGeom>
          <a:solidFill>
            <a:srgbClr val="000000">
              <a:alpha val="4000"/>
            </a:srgbClr>
          </a:solidFill>
          <a:ln/>
        </p:spPr>
        <p:txBody>
          <a:bodyPr/>
          <a:lstStyle/>
          <a:p>
            <a:endParaRPr lang="tr-TR"/>
          </a:p>
        </p:txBody>
      </p:sp>
      <p:sp>
        <p:nvSpPr>
          <p:cNvPr id="10" name="Text 7"/>
          <p:cNvSpPr/>
          <p:nvPr/>
        </p:nvSpPr>
        <p:spPr>
          <a:xfrm>
            <a:off x="2584490" y="4224218"/>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Yenilenebilir Enerji Kullanımı</a:t>
            </a:r>
            <a:endParaRPr lang="en-US" sz="1750" dirty="0"/>
          </a:p>
        </p:txBody>
      </p:sp>
      <p:sp>
        <p:nvSpPr>
          <p:cNvPr id="11" name="Text 8"/>
          <p:cNvSpPr/>
          <p:nvPr/>
        </p:nvSpPr>
        <p:spPr>
          <a:xfrm>
            <a:off x="7541181" y="4224218"/>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Çevresel Değişkenler</a:t>
            </a:r>
            <a:endParaRPr lang="en-US" sz="1750" dirty="0"/>
          </a:p>
        </p:txBody>
      </p:sp>
      <p:sp>
        <p:nvSpPr>
          <p:cNvPr id="12" name="Shape 9"/>
          <p:cNvSpPr/>
          <p:nvPr/>
        </p:nvSpPr>
        <p:spPr>
          <a:xfrm>
            <a:off x="2362200" y="4720471"/>
            <a:ext cx="9905881" cy="637103"/>
          </a:xfrm>
          <a:prstGeom prst="rect">
            <a:avLst/>
          </a:prstGeom>
          <a:solidFill>
            <a:srgbClr val="FFFFFF">
              <a:alpha val="4000"/>
            </a:srgbClr>
          </a:solidFill>
          <a:ln/>
        </p:spPr>
        <p:txBody>
          <a:bodyPr/>
          <a:lstStyle/>
          <a:p>
            <a:endParaRPr lang="tr-TR"/>
          </a:p>
        </p:txBody>
      </p:sp>
      <p:sp>
        <p:nvSpPr>
          <p:cNvPr id="13" name="Text 10"/>
          <p:cNvSpPr/>
          <p:nvPr/>
        </p:nvSpPr>
        <p:spPr>
          <a:xfrm>
            <a:off x="2584490" y="4861322"/>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Atık Yönetimi</a:t>
            </a:r>
            <a:endParaRPr lang="en-US" sz="1750" dirty="0"/>
          </a:p>
        </p:txBody>
      </p:sp>
      <p:sp>
        <p:nvSpPr>
          <p:cNvPr id="14" name="Text 11"/>
          <p:cNvSpPr/>
          <p:nvPr/>
        </p:nvSpPr>
        <p:spPr>
          <a:xfrm>
            <a:off x="7541181" y="4861322"/>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Tedarik Zinciri Değişkenleri</a:t>
            </a:r>
            <a:endParaRPr lang="en-US" sz="1750" dirty="0"/>
          </a:p>
        </p:txBody>
      </p:sp>
      <p:sp>
        <p:nvSpPr>
          <p:cNvPr id="15" name="Shape 12"/>
          <p:cNvSpPr/>
          <p:nvPr/>
        </p:nvSpPr>
        <p:spPr>
          <a:xfrm>
            <a:off x="2362200" y="5357574"/>
            <a:ext cx="9905881" cy="637103"/>
          </a:xfrm>
          <a:prstGeom prst="rect">
            <a:avLst/>
          </a:prstGeom>
          <a:solidFill>
            <a:srgbClr val="000000">
              <a:alpha val="4000"/>
            </a:srgbClr>
          </a:solidFill>
          <a:ln/>
        </p:spPr>
        <p:txBody>
          <a:bodyPr/>
          <a:lstStyle/>
          <a:p>
            <a:endParaRPr lang="tr-TR"/>
          </a:p>
        </p:txBody>
      </p:sp>
      <p:sp>
        <p:nvSpPr>
          <p:cNvPr id="16" name="Text 13"/>
          <p:cNvSpPr/>
          <p:nvPr/>
        </p:nvSpPr>
        <p:spPr>
          <a:xfrm>
            <a:off x="2584490" y="549842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Çalışan Katılımı</a:t>
            </a:r>
            <a:endParaRPr lang="en-US" sz="1750" dirty="0"/>
          </a:p>
        </p:txBody>
      </p:sp>
      <p:sp>
        <p:nvSpPr>
          <p:cNvPr id="17" name="Text 14"/>
          <p:cNvSpPr/>
          <p:nvPr/>
        </p:nvSpPr>
        <p:spPr>
          <a:xfrm>
            <a:off x="7541181" y="5498425"/>
            <a:ext cx="4504730" cy="355402"/>
          </a:xfrm>
          <a:prstGeom prst="rect">
            <a:avLst/>
          </a:prstGeom>
          <a:noFill/>
          <a:ln/>
        </p:spPr>
        <p:txBody>
          <a:bodyPr wrap="non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Müşteri Beklentileri</a:t>
            </a:r>
            <a:endParaRPr lang="en-US" sz="1750" dirty="0"/>
          </a:p>
        </p:txBody>
      </p:sp>
      <p:sp>
        <p:nvSpPr>
          <p:cNvPr id="18" name="Text 15"/>
          <p:cNvSpPr/>
          <p:nvPr/>
        </p:nvSpPr>
        <p:spPr>
          <a:xfrm>
            <a:off x="2348389" y="6258401"/>
            <a:ext cx="9933503"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İşletmelerin sürdürülebilirliği için, yenilenebilir enerji kullanımı, atık yönetimi ve çalışan katılımı gibi iç dinamikler ile çevresel değişkenler ve tedarik zinciri değişkenleri gibi dış dinamiklerin etkili unsurlar olduğunu belirtmek mümkündür.</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a:extLst>
              <a:ext uri="{FF2B5EF4-FFF2-40B4-BE49-F238E27FC236}">
                <a16:creationId xmlns:a16="http://schemas.microsoft.com/office/drawing/2014/main" id="{AB1A8ABD-3AE8-8C8C-10CD-50FBD7CBDEA2}"/>
              </a:ext>
            </a:extLst>
          </p:cNvPr>
          <p:cNvSpPr/>
          <p:nvPr/>
        </p:nvSpPr>
        <p:spPr>
          <a:xfrm>
            <a:off x="1170364" y="3191470"/>
            <a:ext cx="11895821" cy="923330"/>
          </a:xfrm>
          <a:prstGeom prst="rect">
            <a:avLst/>
          </a:prstGeom>
          <a:noFill/>
        </p:spPr>
        <p:txBody>
          <a:bodyPr wrap="none" lIns="91440" tIns="45720" rIns="91440" bIns="45720">
            <a:spAutoFit/>
          </a:bodyPr>
          <a:lstStyle/>
          <a:p>
            <a:pPr algn="ctr"/>
            <a:r>
              <a:rPr lang="tr-TR" sz="5400" b="1" i="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3. HAFTA: </a:t>
            </a:r>
            <a:r>
              <a:rPr lang="tr-TR" sz="5400" b="1" i="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Sürdürülebilirlik ve Yapay Zeka</a:t>
            </a:r>
            <a:endParaRPr lang="tr-TR"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392680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060371"/>
            <a:ext cx="926008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İç Dinamiklerin Sürdürülebilirliğe Etkisi</a:t>
            </a:r>
            <a:endParaRPr lang="en-US" sz="4374" dirty="0"/>
          </a:p>
        </p:txBody>
      </p:sp>
      <p:sp>
        <p:nvSpPr>
          <p:cNvPr id="5" name="Shape 2"/>
          <p:cNvSpPr/>
          <p:nvPr/>
        </p:nvSpPr>
        <p:spPr>
          <a:xfrm>
            <a:off x="2348389" y="2199084"/>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6" name="Text 3"/>
          <p:cNvSpPr/>
          <p:nvPr/>
        </p:nvSpPr>
        <p:spPr>
          <a:xfrm>
            <a:off x="2584371" y="2435066"/>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Etkili Yönetim</a:t>
            </a:r>
            <a:endParaRPr lang="en-US" sz="2187" dirty="0"/>
          </a:p>
        </p:txBody>
      </p:sp>
      <p:sp>
        <p:nvSpPr>
          <p:cNvPr id="7" name="Text 4"/>
          <p:cNvSpPr/>
          <p:nvPr/>
        </p:nvSpPr>
        <p:spPr>
          <a:xfrm>
            <a:off x="2584371" y="2915483"/>
            <a:ext cx="4383762"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içinde sürdürülebilirlik hedeflerinin belirlenmesi ve uygulanması için etkili liderlik ve yönetim stratejileri belirleyici bir role sahiptir.</a:t>
            </a:r>
            <a:endParaRPr lang="en-US" sz="1750" dirty="0"/>
          </a:p>
        </p:txBody>
      </p:sp>
      <p:sp>
        <p:nvSpPr>
          <p:cNvPr id="8" name="Shape 5"/>
          <p:cNvSpPr/>
          <p:nvPr/>
        </p:nvSpPr>
        <p:spPr>
          <a:xfrm>
            <a:off x="7426285" y="2199084"/>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9" name="Text 6"/>
          <p:cNvSpPr/>
          <p:nvPr/>
        </p:nvSpPr>
        <p:spPr>
          <a:xfrm>
            <a:off x="7662267" y="2435066"/>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İşgücü Katılımı</a:t>
            </a:r>
            <a:endParaRPr lang="en-US" sz="2187" dirty="0"/>
          </a:p>
        </p:txBody>
      </p:sp>
      <p:sp>
        <p:nvSpPr>
          <p:cNvPr id="10" name="Text 7"/>
          <p:cNvSpPr/>
          <p:nvPr/>
        </p:nvSpPr>
        <p:spPr>
          <a:xfrm>
            <a:off x="7662267" y="2915483"/>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Çalışanların sürdürülebilirlik konusunda bilinçlendirilmesi ve katılımlarının teşvik edilmesi, işletmelerde sürdürülebilirlik açısından önemli bir itici güçtür.</a:t>
            </a:r>
            <a:endParaRPr lang="en-US" sz="1750" dirty="0"/>
          </a:p>
        </p:txBody>
      </p:sp>
      <p:sp>
        <p:nvSpPr>
          <p:cNvPr id="11" name="Shape 8"/>
          <p:cNvSpPr/>
          <p:nvPr/>
        </p:nvSpPr>
        <p:spPr>
          <a:xfrm>
            <a:off x="2348389" y="4795242"/>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12" name="Text 9"/>
          <p:cNvSpPr/>
          <p:nvPr/>
        </p:nvSpPr>
        <p:spPr>
          <a:xfrm>
            <a:off x="2584371"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Süreç İyileştirme</a:t>
            </a:r>
            <a:endParaRPr lang="en-US" sz="2187" dirty="0"/>
          </a:p>
        </p:txBody>
      </p:sp>
      <p:sp>
        <p:nvSpPr>
          <p:cNvPr id="13" name="Text 10"/>
          <p:cNvSpPr/>
          <p:nvPr/>
        </p:nvSpPr>
        <p:spPr>
          <a:xfrm>
            <a:off x="2584371" y="5511641"/>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Üretim ve iş süreçlerinin sürekli olarak gözden geçirilmesi ve çevreye duyarlı uygulamaların entegrasyonu işletmelerin sürdürülebilirlik performansını artırabilir.</a:t>
            </a:r>
            <a:endParaRPr lang="en-US" sz="1750" dirty="0"/>
          </a:p>
        </p:txBody>
      </p:sp>
      <p:sp>
        <p:nvSpPr>
          <p:cNvPr id="14" name="Shape 11"/>
          <p:cNvSpPr/>
          <p:nvPr/>
        </p:nvSpPr>
        <p:spPr>
          <a:xfrm>
            <a:off x="7426285" y="4795242"/>
            <a:ext cx="4855726" cy="2373987"/>
          </a:xfrm>
          <a:prstGeom prst="roundRect">
            <a:avLst>
              <a:gd name="adj" fmla="val 4212"/>
            </a:avLst>
          </a:prstGeom>
          <a:solidFill>
            <a:srgbClr val="F0D4F7"/>
          </a:solidFill>
          <a:ln w="13811">
            <a:solidFill>
              <a:srgbClr val="D6BADD"/>
            </a:solidFill>
            <a:prstDash val="solid"/>
          </a:ln>
        </p:spPr>
        <p:txBody>
          <a:bodyPr/>
          <a:lstStyle/>
          <a:p>
            <a:endParaRPr lang="tr-TR"/>
          </a:p>
        </p:txBody>
      </p:sp>
      <p:sp>
        <p:nvSpPr>
          <p:cNvPr id="15" name="Text 12"/>
          <p:cNvSpPr/>
          <p:nvPr/>
        </p:nvSpPr>
        <p:spPr>
          <a:xfrm>
            <a:off x="7662267" y="5031224"/>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Yenilikçilik</a:t>
            </a:r>
            <a:endParaRPr lang="en-US" sz="2187" dirty="0"/>
          </a:p>
        </p:txBody>
      </p:sp>
      <p:sp>
        <p:nvSpPr>
          <p:cNvPr id="16" name="Text 13"/>
          <p:cNvSpPr/>
          <p:nvPr/>
        </p:nvSpPr>
        <p:spPr>
          <a:xfrm>
            <a:off x="7662267" y="5511641"/>
            <a:ext cx="4383762"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Yenilikçi ve sürdürülebilir ürün ve hizmet geliştirme yaklaşımları, işletmelerin rekabet avantajını artırabilir ve çevresel etkilerini azaltabilir.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tr-TR"/>
          </a:p>
        </p:txBody>
      </p:sp>
      <p:sp>
        <p:nvSpPr>
          <p:cNvPr id="6" name="Text 2"/>
          <p:cNvSpPr/>
          <p:nvPr/>
        </p:nvSpPr>
        <p:spPr>
          <a:xfrm>
            <a:off x="2348389" y="3201114"/>
            <a:ext cx="7340798"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Liderlik ve yönetim yaklaşımları</a:t>
            </a:r>
            <a:endParaRPr lang="en-US" sz="4374" dirty="0"/>
          </a:p>
        </p:txBody>
      </p:sp>
      <p:sp>
        <p:nvSpPr>
          <p:cNvPr id="7" name="Text 3"/>
          <p:cNvSpPr/>
          <p:nvPr/>
        </p:nvSpPr>
        <p:spPr>
          <a:xfrm>
            <a:off x="2703790" y="4228743"/>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İşletmelerde sürdürülebilirliğin sağlanmasında etkili unsurlar</a:t>
            </a:r>
            <a:endParaRPr lang="en-US" sz="1750" dirty="0"/>
          </a:p>
        </p:txBody>
      </p:sp>
      <p:sp>
        <p:nvSpPr>
          <p:cNvPr id="8" name="Text 4"/>
          <p:cNvSpPr/>
          <p:nvPr/>
        </p:nvSpPr>
        <p:spPr>
          <a:xfrm>
            <a:off x="2703790" y="4672965"/>
            <a:ext cx="9578102" cy="355402"/>
          </a:xfrm>
          <a:prstGeom prst="rect">
            <a:avLst/>
          </a:prstGeom>
          <a:noFill/>
          <a:ln/>
        </p:spPr>
        <p:txBody>
          <a:bodyPr wrap="none" rtlCol="0" anchor="t"/>
          <a:lstStyle/>
          <a:p>
            <a:pPr marL="342900" indent="-342900" algn="l">
              <a:lnSpc>
                <a:spcPts val="2799"/>
              </a:lnSpc>
              <a:buSzPct val="100000"/>
              <a:buChar char="•"/>
            </a:pPr>
            <a:r>
              <a:rPr lang="en-US" sz="1750" kern="0" spc="-35" dirty="0">
                <a:solidFill>
                  <a:srgbClr val="272525"/>
                </a:solidFill>
                <a:latin typeface="Source Sans Pro" pitchFamily="34" charset="0"/>
                <a:ea typeface="Source Sans Pro" pitchFamily="34" charset="-122"/>
                <a:cs typeface="Source Sans Pro" pitchFamily="34" charset="-120"/>
              </a:rPr>
              <a:t>İç ve dış dinamiklerin etkisi</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495109"/>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2061567"/>
          </a:xfrm>
          <a:prstGeom prst="rect">
            <a:avLst/>
          </a:prstGeom>
        </p:spPr>
      </p:pic>
      <p:sp>
        <p:nvSpPr>
          <p:cNvPr id="5" name="Text 1"/>
          <p:cNvSpPr/>
          <p:nvPr/>
        </p:nvSpPr>
        <p:spPr>
          <a:xfrm>
            <a:off x="3628549" y="2515076"/>
            <a:ext cx="4836438" cy="515303"/>
          </a:xfrm>
          <a:prstGeom prst="rect">
            <a:avLst/>
          </a:prstGeom>
          <a:noFill/>
          <a:ln/>
        </p:spPr>
        <p:txBody>
          <a:bodyPr wrap="none" rtlCol="0" anchor="t"/>
          <a:lstStyle/>
          <a:p>
            <a:pPr marL="0" indent="0">
              <a:lnSpc>
                <a:spcPts val="4058"/>
              </a:lnSpc>
              <a:buNone/>
            </a:pPr>
            <a:r>
              <a:rPr lang="en-US" sz="3247" b="1" kern="0" spc="-65" dirty="0">
                <a:solidFill>
                  <a:srgbClr val="000000"/>
                </a:solidFill>
                <a:latin typeface="adonis-web" pitchFamily="34" charset="0"/>
                <a:ea typeface="adonis-web" pitchFamily="34" charset="-122"/>
                <a:cs typeface="adonis-web" pitchFamily="34" charset="-120"/>
              </a:rPr>
              <a:t>İşletme kültürü ve değerleri</a:t>
            </a:r>
            <a:endParaRPr lang="en-US" sz="3247" dirty="0"/>
          </a:p>
        </p:txBody>
      </p:sp>
      <p:sp>
        <p:nvSpPr>
          <p:cNvPr id="6" name="Shape 2"/>
          <p:cNvSpPr/>
          <p:nvPr/>
        </p:nvSpPr>
        <p:spPr>
          <a:xfrm>
            <a:off x="3859411" y="3277672"/>
            <a:ext cx="32980" cy="4763929"/>
          </a:xfrm>
          <a:prstGeom prst="roundRect">
            <a:avLst>
              <a:gd name="adj" fmla="val 225043"/>
            </a:avLst>
          </a:prstGeom>
          <a:solidFill>
            <a:srgbClr val="D6BADD"/>
          </a:solidFill>
          <a:ln/>
        </p:spPr>
        <p:txBody>
          <a:bodyPr/>
          <a:lstStyle/>
          <a:p>
            <a:endParaRPr lang="tr-TR"/>
          </a:p>
        </p:txBody>
      </p:sp>
      <p:sp>
        <p:nvSpPr>
          <p:cNvPr id="7" name="Shape 3"/>
          <p:cNvSpPr/>
          <p:nvPr/>
        </p:nvSpPr>
        <p:spPr>
          <a:xfrm>
            <a:off x="4061341" y="3575506"/>
            <a:ext cx="577215" cy="32980"/>
          </a:xfrm>
          <a:prstGeom prst="roundRect">
            <a:avLst>
              <a:gd name="adj" fmla="val 225043"/>
            </a:avLst>
          </a:prstGeom>
          <a:solidFill>
            <a:srgbClr val="D6BADD"/>
          </a:solidFill>
          <a:ln/>
        </p:spPr>
        <p:txBody>
          <a:bodyPr/>
          <a:lstStyle/>
          <a:p>
            <a:endParaRPr lang="tr-TR"/>
          </a:p>
        </p:txBody>
      </p:sp>
      <p:sp>
        <p:nvSpPr>
          <p:cNvPr id="8" name="Shape 4"/>
          <p:cNvSpPr/>
          <p:nvPr/>
        </p:nvSpPr>
        <p:spPr>
          <a:xfrm>
            <a:off x="3690342" y="3406497"/>
            <a:ext cx="370999" cy="370999"/>
          </a:xfrm>
          <a:prstGeom prst="roundRect">
            <a:avLst>
              <a:gd name="adj" fmla="val 20005"/>
            </a:avLst>
          </a:prstGeom>
          <a:solidFill>
            <a:srgbClr val="F0D4F7"/>
          </a:solidFill>
          <a:ln w="10239">
            <a:solidFill>
              <a:srgbClr val="D6BADD"/>
            </a:solidFill>
            <a:prstDash val="solid"/>
          </a:ln>
        </p:spPr>
        <p:txBody>
          <a:bodyPr/>
          <a:lstStyle/>
          <a:p>
            <a:endParaRPr lang="tr-TR"/>
          </a:p>
        </p:txBody>
      </p:sp>
      <p:sp>
        <p:nvSpPr>
          <p:cNvPr id="9" name="Text 5"/>
          <p:cNvSpPr/>
          <p:nvPr/>
        </p:nvSpPr>
        <p:spPr>
          <a:xfrm>
            <a:off x="3809643" y="3437334"/>
            <a:ext cx="132278" cy="309205"/>
          </a:xfrm>
          <a:prstGeom prst="rect">
            <a:avLst/>
          </a:prstGeom>
          <a:noFill/>
          <a:ln/>
        </p:spPr>
        <p:txBody>
          <a:bodyPr wrap="none" rtlCol="0" anchor="t"/>
          <a:lstStyle/>
          <a:p>
            <a:pPr marL="0" indent="0" algn="ctr">
              <a:lnSpc>
                <a:spcPts val="2435"/>
              </a:lnSpc>
              <a:buNone/>
            </a:pPr>
            <a:r>
              <a:rPr lang="en-US" sz="1948" b="1" kern="0" spc="-39" dirty="0">
                <a:solidFill>
                  <a:srgbClr val="272525"/>
                </a:solidFill>
                <a:latin typeface="adonis-web" pitchFamily="34" charset="0"/>
                <a:ea typeface="adonis-web" pitchFamily="34" charset="-122"/>
                <a:cs typeface="adonis-web" pitchFamily="34" charset="-120"/>
              </a:rPr>
              <a:t>1</a:t>
            </a:r>
            <a:endParaRPr lang="en-US" sz="1948" dirty="0"/>
          </a:p>
        </p:txBody>
      </p:sp>
      <p:sp>
        <p:nvSpPr>
          <p:cNvPr id="10" name="Text 6"/>
          <p:cNvSpPr/>
          <p:nvPr/>
        </p:nvSpPr>
        <p:spPr>
          <a:xfrm>
            <a:off x="4782860" y="3442573"/>
            <a:ext cx="1649254" cy="257770"/>
          </a:xfrm>
          <a:prstGeom prst="rect">
            <a:avLst/>
          </a:prstGeom>
          <a:noFill/>
          <a:ln/>
        </p:spPr>
        <p:txBody>
          <a:bodyPr wrap="none" rtlCol="0" anchor="t"/>
          <a:lstStyle/>
          <a:p>
            <a:pPr marL="0" indent="0" algn="l">
              <a:lnSpc>
                <a:spcPts val="2029"/>
              </a:lnSpc>
              <a:buNone/>
            </a:pPr>
            <a:r>
              <a:rPr lang="en-US" sz="1623" b="1" kern="0" spc="-32" dirty="0">
                <a:solidFill>
                  <a:srgbClr val="272525"/>
                </a:solidFill>
                <a:latin typeface="adonis-web" pitchFamily="34" charset="0"/>
                <a:ea typeface="adonis-web" pitchFamily="34" charset="-122"/>
                <a:cs typeface="adonis-web" pitchFamily="34" charset="-120"/>
              </a:rPr>
              <a:t>Çalışan Katılımı</a:t>
            </a:r>
            <a:endParaRPr lang="en-US" sz="1623" dirty="0"/>
          </a:p>
        </p:txBody>
      </p:sp>
      <p:sp>
        <p:nvSpPr>
          <p:cNvPr id="11" name="Text 7"/>
          <p:cNvSpPr/>
          <p:nvPr/>
        </p:nvSpPr>
        <p:spPr>
          <a:xfrm>
            <a:off x="4782860" y="3799284"/>
            <a:ext cx="6218992" cy="791527"/>
          </a:xfrm>
          <a:prstGeom prst="rect">
            <a:avLst/>
          </a:prstGeom>
          <a:noFill/>
          <a:ln/>
        </p:spPr>
        <p:txBody>
          <a:bodyPr wrap="square" rtlCol="0" anchor="t"/>
          <a:lstStyle/>
          <a:p>
            <a:pPr marL="0" indent="0" algn="l">
              <a:lnSpc>
                <a:spcPts val="2078"/>
              </a:lnSpc>
              <a:buNone/>
            </a:pPr>
            <a:r>
              <a:rPr lang="en-US" sz="1299" kern="0" spc="-26" dirty="0">
                <a:solidFill>
                  <a:srgbClr val="272525"/>
                </a:solidFill>
                <a:latin typeface="Source Sans Pro" pitchFamily="34" charset="0"/>
                <a:ea typeface="Source Sans Pro" pitchFamily="34" charset="-122"/>
                <a:cs typeface="Source Sans Pro" pitchFamily="34" charset="-120"/>
              </a:rPr>
              <a:t>İşletmelerde sürdürülebilirliğin sağlanmasında en etkili unsurlardan biri çalışanların katılımıdır. İç dinamikler arasında, çalışanların fikirlerinin dinlenmesi ve katılımın teşvik edilmesi işletmenin uzun vadeli başarısını etkiler.</a:t>
            </a:r>
            <a:endParaRPr lang="en-US" sz="1299" dirty="0"/>
          </a:p>
        </p:txBody>
      </p:sp>
      <p:sp>
        <p:nvSpPr>
          <p:cNvPr id="12" name="Shape 8"/>
          <p:cNvSpPr/>
          <p:nvPr/>
        </p:nvSpPr>
        <p:spPr>
          <a:xfrm>
            <a:off x="4061341" y="5218450"/>
            <a:ext cx="577215" cy="32980"/>
          </a:xfrm>
          <a:prstGeom prst="roundRect">
            <a:avLst>
              <a:gd name="adj" fmla="val 225043"/>
            </a:avLst>
          </a:prstGeom>
          <a:solidFill>
            <a:srgbClr val="D6BADD"/>
          </a:solidFill>
          <a:ln/>
        </p:spPr>
        <p:txBody>
          <a:bodyPr/>
          <a:lstStyle/>
          <a:p>
            <a:endParaRPr lang="tr-TR"/>
          </a:p>
        </p:txBody>
      </p:sp>
      <p:sp>
        <p:nvSpPr>
          <p:cNvPr id="13" name="Shape 9"/>
          <p:cNvSpPr/>
          <p:nvPr/>
        </p:nvSpPr>
        <p:spPr>
          <a:xfrm>
            <a:off x="3690342" y="5049441"/>
            <a:ext cx="370999" cy="370999"/>
          </a:xfrm>
          <a:prstGeom prst="roundRect">
            <a:avLst>
              <a:gd name="adj" fmla="val 20005"/>
            </a:avLst>
          </a:prstGeom>
          <a:solidFill>
            <a:srgbClr val="F0D4F7"/>
          </a:solidFill>
          <a:ln w="10239">
            <a:solidFill>
              <a:srgbClr val="D6BADD"/>
            </a:solidFill>
            <a:prstDash val="solid"/>
          </a:ln>
        </p:spPr>
        <p:txBody>
          <a:bodyPr/>
          <a:lstStyle/>
          <a:p>
            <a:endParaRPr lang="tr-TR"/>
          </a:p>
        </p:txBody>
      </p:sp>
      <p:sp>
        <p:nvSpPr>
          <p:cNvPr id="14" name="Text 10"/>
          <p:cNvSpPr/>
          <p:nvPr/>
        </p:nvSpPr>
        <p:spPr>
          <a:xfrm>
            <a:off x="3809643" y="5080278"/>
            <a:ext cx="132278" cy="309205"/>
          </a:xfrm>
          <a:prstGeom prst="rect">
            <a:avLst/>
          </a:prstGeom>
          <a:noFill/>
          <a:ln/>
        </p:spPr>
        <p:txBody>
          <a:bodyPr wrap="none" rtlCol="0" anchor="t"/>
          <a:lstStyle/>
          <a:p>
            <a:pPr marL="0" indent="0" algn="ctr">
              <a:lnSpc>
                <a:spcPts val="2435"/>
              </a:lnSpc>
              <a:buNone/>
            </a:pPr>
            <a:r>
              <a:rPr lang="en-US" sz="1948" b="1" kern="0" spc="-39" dirty="0">
                <a:solidFill>
                  <a:srgbClr val="272525"/>
                </a:solidFill>
                <a:latin typeface="adonis-web" pitchFamily="34" charset="0"/>
                <a:ea typeface="adonis-web" pitchFamily="34" charset="-122"/>
                <a:cs typeface="adonis-web" pitchFamily="34" charset="-120"/>
              </a:rPr>
              <a:t>2</a:t>
            </a:r>
            <a:endParaRPr lang="en-US" sz="1948" dirty="0"/>
          </a:p>
        </p:txBody>
      </p:sp>
      <p:sp>
        <p:nvSpPr>
          <p:cNvPr id="15" name="Text 11"/>
          <p:cNvSpPr/>
          <p:nvPr/>
        </p:nvSpPr>
        <p:spPr>
          <a:xfrm>
            <a:off x="4782860" y="5085517"/>
            <a:ext cx="1649254" cy="257770"/>
          </a:xfrm>
          <a:prstGeom prst="rect">
            <a:avLst/>
          </a:prstGeom>
          <a:noFill/>
          <a:ln/>
        </p:spPr>
        <p:txBody>
          <a:bodyPr wrap="none" rtlCol="0" anchor="t"/>
          <a:lstStyle/>
          <a:p>
            <a:pPr marL="0" indent="0" algn="l">
              <a:lnSpc>
                <a:spcPts val="2029"/>
              </a:lnSpc>
              <a:buNone/>
            </a:pPr>
            <a:r>
              <a:rPr lang="en-US" sz="1623" b="1" kern="0" spc="-32" dirty="0">
                <a:solidFill>
                  <a:srgbClr val="272525"/>
                </a:solidFill>
                <a:latin typeface="adonis-web" pitchFamily="34" charset="0"/>
                <a:ea typeface="adonis-web" pitchFamily="34" charset="-122"/>
                <a:cs typeface="adonis-web" pitchFamily="34" charset="-120"/>
              </a:rPr>
              <a:t>Liderlik ve Vizyon</a:t>
            </a:r>
            <a:endParaRPr lang="en-US" sz="1623" dirty="0"/>
          </a:p>
        </p:txBody>
      </p:sp>
      <p:sp>
        <p:nvSpPr>
          <p:cNvPr id="16" name="Text 12"/>
          <p:cNvSpPr/>
          <p:nvPr/>
        </p:nvSpPr>
        <p:spPr>
          <a:xfrm>
            <a:off x="4782860" y="5442228"/>
            <a:ext cx="6218992" cy="791527"/>
          </a:xfrm>
          <a:prstGeom prst="rect">
            <a:avLst/>
          </a:prstGeom>
          <a:noFill/>
          <a:ln/>
        </p:spPr>
        <p:txBody>
          <a:bodyPr wrap="square" rtlCol="0" anchor="t"/>
          <a:lstStyle/>
          <a:p>
            <a:pPr marL="0" indent="0" algn="l">
              <a:lnSpc>
                <a:spcPts val="2078"/>
              </a:lnSpc>
              <a:buNone/>
            </a:pPr>
            <a:r>
              <a:rPr lang="en-US" sz="1299" kern="0" spc="-26" dirty="0">
                <a:solidFill>
                  <a:srgbClr val="272525"/>
                </a:solidFill>
                <a:latin typeface="Source Sans Pro" pitchFamily="34" charset="0"/>
                <a:ea typeface="Source Sans Pro" pitchFamily="34" charset="-122"/>
                <a:cs typeface="Source Sans Pro" pitchFamily="34" charset="-120"/>
              </a:rPr>
              <a:t>İşletmenin sürdürülebilirliğini sağlamak için liderlik ve net bir vizyon gereklidir. Liderlerin işletme kültürünü ve değerlerini belirgin bir şekilde ifade etmeleri, dış dinamiklere karşı güçlü bir duruş sergilemeleri oldukça önemlidir.</a:t>
            </a:r>
            <a:endParaRPr lang="en-US" sz="1299" dirty="0"/>
          </a:p>
        </p:txBody>
      </p:sp>
      <p:sp>
        <p:nvSpPr>
          <p:cNvPr id="17" name="Shape 13"/>
          <p:cNvSpPr/>
          <p:nvPr/>
        </p:nvSpPr>
        <p:spPr>
          <a:xfrm>
            <a:off x="4061341" y="6861393"/>
            <a:ext cx="577215" cy="32980"/>
          </a:xfrm>
          <a:prstGeom prst="roundRect">
            <a:avLst>
              <a:gd name="adj" fmla="val 225043"/>
            </a:avLst>
          </a:prstGeom>
          <a:solidFill>
            <a:srgbClr val="D6BADD"/>
          </a:solidFill>
          <a:ln/>
        </p:spPr>
        <p:txBody>
          <a:bodyPr/>
          <a:lstStyle/>
          <a:p>
            <a:endParaRPr lang="tr-TR"/>
          </a:p>
        </p:txBody>
      </p:sp>
      <p:sp>
        <p:nvSpPr>
          <p:cNvPr id="18" name="Shape 14"/>
          <p:cNvSpPr/>
          <p:nvPr/>
        </p:nvSpPr>
        <p:spPr>
          <a:xfrm>
            <a:off x="3690342" y="6692384"/>
            <a:ext cx="370999" cy="370999"/>
          </a:xfrm>
          <a:prstGeom prst="roundRect">
            <a:avLst>
              <a:gd name="adj" fmla="val 20005"/>
            </a:avLst>
          </a:prstGeom>
          <a:solidFill>
            <a:srgbClr val="F0D4F7"/>
          </a:solidFill>
          <a:ln w="10239">
            <a:solidFill>
              <a:srgbClr val="D6BADD"/>
            </a:solidFill>
            <a:prstDash val="solid"/>
          </a:ln>
        </p:spPr>
        <p:txBody>
          <a:bodyPr/>
          <a:lstStyle/>
          <a:p>
            <a:endParaRPr lang="tr-TR"/>
          </a:p>
        </p:txBody>
      </p:sp>
      <p:sp>
        <p:nvSpPr>
          <p:cNvPr id="19" name="Text 15"/>
          <p:cNvSpPr/>
          <p:nvPr/>
        </p:nvSpPr>
        <p:spPr>
          <a:xfrm>
            <a:off x="3809643" y="6723221"/>
            <a:ext cx="132278" cy="309205"/>
          </a:xfrm>
          <a:prstGeom prst="rect">
            <a:avLst/>
          </a:prstGeom>
          <a:noFill/>
          <a:ln/>
        </p:spPr>
        <p:txBody>
          <a:bodyPr wrap="none" rtlCol="0" anchor="t"/>
          <a:lstStyle/>
          <a:p>
            <a:pPr marL="0" indent="0" algn="ctr">
              <a:lnSpc>
                <a:spcPts val="2435"/>
              </a:lnSpc>
              <a:buNone/>
            </a:pPr>
            <a:r>
              <a:rPr lang="en-US" sz="1948" b="1" kern="0" spc="-39" dirty="0">
                <a:solidFill>
                  <a:srgbClr val="272525"/>
                </a:solidFill>
                <a:latin typeface="adonis-web" pitchFamily="34" charset="0"/>
                <a:ea typeface="adonis-web" pitchFamily="34" charset="-122"/>
                <a:cs typeface="adonis-web" pitchFamily="34" charset="-120"/>
              </a:rPr>
              <a:t>3</a:t>
            </a:r>
            <a:endParaRPr lang="en-US" sz="1948" dirty="0"/>
          </a:p>
        </p:txBody>
      </p:sp>
      <p:sp>
        <p:nvSpPr>
          <p:cNvPr id="20" name="Text 16"/>
          <p:cNvSpPr/>
          <p:nvPr/>
        </p:nvSpPr>
        <p:spPr>
          <a:xfrm>
            <a:off x="4782860" y="6728460"/>
            <a:ext cx="1921669" cy="257770"/>
          </a:xfrm>
          <a:prstGeom prst="rect">
            <a:avLst/>
          </a:prstGeom>
          <a:noFill/>
          <a:ln/>
        </p:spPr>
        <p:txBody>
          <a:bodyPr wrap="none" rtlCol="0" anchor="t"/>
          <a:lstStyle/>
          <a:p>
            <a:pPr marL="0" indent="0" algn="l">
              <a:lnSpc>
                <a:spcPts val="2029"/>
              </a:lnSpc>
              <a:buNone/>
            </a:pPr>
            <a:r>
              <a:rPr lang="en-US" sz="1623" b="1" kern="0" spc="-32" dirty="0">
                <a:solidFill>
                  <a:srgbClr val="272525"/>
                </a:solidFill>
                <a:latin typeface="adonis-web" pitchFamily="34" charset="0"/>
                <a:ea typeface="adonis-web" pitchFamily="34" charset="-122"/>
                <a:cs typeface="adonis-web" pitchFamily="34" charset="-120"/>
              </a:rPr>
              <a:t>Toplumsal Sorumluluk</a:t>
            </a:r>
            <a:endParaRPr lang="en-US" sz="1623" dirty="0"/>
          </a:p>
        </p:txBody>
      </p:sp>
      <p:sp>
        <p:nvSpPr>
          <p:cNvPr id="21" name="Text 17"/>
          <p:cNvSpPr/>
          <p:nvPr/>
        </p:nvSpPr>
        <p:spPr>
          <a:xfrm>
            <a:off x="4782860" y="7085171"/>
            <a:ext cx="6218992" cy="791527"/>
          </a:xfrm>
          <a:prstGeom prst="rect">
            <a:avLst/>
          </a:prstGeom>
          <a:noFill/>
          <a:ln/>
        </p:spPr>
        <p:txBody>
          <a:bodyPr wrap="square" rtlCol="0" anchor="t"/>
          <a:lstStyle/>
          <a:p>
            <a:pPr marL="0" indent="0" algn="l">
              <a:lnSpc>
                <a:spcPts val="2078"/>
              </a:lnSpc>
              <a:buNone/>
            </a:pPr>
            <a:r>
              <a:rPr lang="en-US" sz="1299" kern="0" spc="-26" dirty="0">
                <a:solidFill>
                  <a:srgbClr val="272525"/>
                </a:solidFill>
                <a:latin typeface="Source Sans Pro" pitchFamily="34" charset="0"/>
                <a:ea typeface="Source Sans Pro" pitchFamily="34" charset="-122"/>
                <a:cs typeface="Source Sans Pro" pitchFamily="34" charset="-120"/>
              </a:rPr>
              <a:t>İşletmelerin sürdürülebilirlik hedeflerine ulaşmasında toplumsal sorumluluk büyük bir rol oynar. İşletmeler, toplumun ihtiyaçlarına duyarlılık göstererek sürdürülebilirliklerini artırabilirler.</a:t>
            </a:r>
            <a:endParaRPr lang="en-US" sz="129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761411"/>
            <a:ext cx="74943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politikaları ve stratejileri</a:t>
            </a:r>
            <a:endParaRPr lang="en-US" sz="4374" dirty="0"/>
          </a:p>
        </p:txBody>
      </p:sp>
      <p:sp>
        <p:nvSpPr>
          <p:cNvPr id="5" name="Text 2"/>
          <p:cNvSpPr/>
          <p:nvPr/>
        </p:nvSpPr>
        <p:spPr>
          <a:xfrm>
            <a:off x="2348389" y="3011210"/>
            <a:ext cx="2221944"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İç Dinamikler</a:t>
            </a:r>
            <a:endParaRPr lang="en-US" sz="2187" dirty="0"/>
          </a:p>
        </p:txBody>
      </p:sp>
      <p:sp>
        <p:nvSpPr>
          <p:cNvPr id="6" name="Text 3"/>
          <p:cNvSpPr/>
          <p:nvPr/>
        </p:nvSpPr>
        <p:spPr>
          <a:xfrm>
            <a:off x="2348389" y="3580567"/>
            <a:ext cx="469570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içinde sürdürülebilirliği destekleyen unsurlar arasında, etkili liderlik, işletme kültürü ve çalışanların yetenekleri önemli rol oynar.</a:t>
            </a:r>
            <a:endParaRPr lang="en-US" sz="1750" dirty="0"/>
          </a:p>
        </p:txBody>
      </p:sp>
      <p:sp>
        <p:nvSpPr>
          <p:cNvPr id="7" name="Text 4"/>
          <p:cNvSpPr/>
          <p:nvPr/>
        </p:nvSpPr>
        <p:spPr>
          <a:xfrm>
            <a:off x="2348389" y="4846677"/>
            <a:ext cx="469570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Ayrıca, verimlilik artışı, atık azaltımı ve enerji verimliliği gibi uygulamalar da sürdürülebilirliğin sağlanmasında belirleyici etkenlerdir.</a:t>
            </a:r>
            <a:endParaRPr lang="en-US" sz="1750" dirty="0"/>
          </a:p>
        </p:txBody>
      </p:sp>
      <p:sp>
        <p:nvSpPr>
          <p:cNvPr id="8" name="Text 5"/>
          <p:cNvSpPr/>
          <p:nvPr/>
        </p:nvSpPr>
        <p:spPr>
          <a:xfrm>
            <a:off x="7593687" y="3011210"/>
            <a:ext cx="2221944" cy="347186"/>
          </a:xfrm>
          <a:prstGeom prst="rect">
            <a:avLst/>
          </a:prstGeom>
          <a:noFill/>
          <a:ln/>
        </p:spPr>
        <p:txBody>
          <a:bodyPr wrap="none" rtlCol="0" anchor="t"/>
          <a:lstStyle/>
          <a:p>
            <a:pPr marL="0" indent="0">
              <a:lnSpc>
                <a:spcPts val="2734"/>
              </a:lnSpc>
              <a:buNone/>
            </a:pPr>
            <a:r>
              <a:rPr lang="en-US" sz="2187" b="1" kern="0" spc="-44" dirty="0">
                <a:solidFill>
                  <a:srgbClr val="000000"/>
                </a:solidFill>
                <a:latin typeface="adonis-web" pitchFamily="34" charset="0"/>
                <a:ea typeface="adonis-web" pitchFamily="34" charset="-122"/>
                <a:cs typeface="adonis-web" pitchFamily="34" charset="-120"/>
              </a:rPr>
              <a:t>Dış Dinamikler</a:t>
            </a:r>
            <a:endParaRPr lang="en-US" sz="2187" dirty="0"/>
          </a:p>
        </p:txBody>
      </p:sp>
      <p:sp>
        <p:nvSpPr>
          <p:cNvPr id="9" name="Text 6"/>
          <p:cNvSpPr/>
          <p:nvPr/>
        </p:nvSpPr>
        <p:spPr>
          <a:xfrm>
            <a:off x="7593687" y="3580567"/>
            <a:ext cx="4695706" cy="142160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Müşteri beklentileri, rekabetçi pazar koşulları ve yasal düzenlemeler, işletmelerin sürdürülebilirlik stratejilerini belirlerken dikkate alması gereken dış dinamiklerdir.</a:t>
            </a:r>
            <a:endParaRPr lang="en-US" sz="1750" dirty="0"/>
          </a:p>
        </p:txBody>
      </p:sp>
      <p:sp>
        <p:nvSpPr>
          <p:cNvPr id="10" name="Text 7"/>
          <p:cNvSpPr/>
          <p:nvPr/>
        </p:nvSpPr>
        <p:spPr>
          <a:xfrm>
            <a:off x="7593687" y="5202079"/>
            <a:ext cx="469570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Küresel ticaretin getirdiği zorluklar ve fırsatlar da işletmelerin sürdürülebilirlik hedefleri üzerinde etkili olabilir.</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425422" y="603171"/>
            <a:ext cx="8748951" cy="683538"/>
          </a:xfrm>
          <a:prstGeom prst="rect">
            <a:avLst/>
          </a:prstGeom>
          <a:noFill/>
          <a:ln/>
        </p:spPr>
        <p:txBody>
          <a:bodyPr wrap="none" rtlCol="0" anchor="t"/>
          <a:lstStyle/>
          <a:p>
            <a:pPr marL="0" indent="0">
              <a:lnSpc>
                <a:spcPts val="5383"/>
              </a:lnSpc>
              <a:buNone/>
            </a:pPr>
            <a:r>
              <a:rPr lang="en-US" sz="4306" b="1" kern="0" spc="-86" dirty="0">
                <a:solidFill>
                  <a:srgbClr val="000000"/>
                </a:solidFill>
                <a:latin typeface="adonis-web" pitchFamily="34" charset="0"/>
                <a:ea typeface="adonis-web" pitchFamily="34" charset="-122"/>
                <a:cs typeface="adonis-web" pitchFamily="34" charset="-120"/>
              </a:rPr>
              <a:t>İşletme İçi İletişim ve Paydaş İlişkileri</a:t>
            </a:r>
            <a:endParaRPr lang="en-US" sz="4306" dirty="0"/>
          </a:p>
        </p:txBody>
      </p:sp>
      <p:sp>
        <p:nvSpPr>
          <p:cNvPr id="5" name="Text 2"/>
          <p:cNvSpPr/>
          <p:nvPr/>
        </p:nvSpPr>
        <p:spPr>
          <a:xfrm>
            <a:off x="2425422" y="1833443"/>
            <a:ext cx="4622959" cy="1025485"/>
          </a:xfrm>
          <a:prstGeom prst="rect">
            <a:avLst/>
          </a:prstGeom>
          <a:noFill/>
          <a:ln/>
        </p:spPr>
        <p:txBody>
          <a:bodyPr wrap="square" rtlCol="0" anchor="t"/>
          <a:lstStyle/>
          <a:p>
            <a:pPr marL="0" indent="0">
              <a:lnSpc>
                <a:spcPts val="2691"/>
              </a:lnSpc>
              <a:buNone/>
            </a:pPr>
            <a:r>
              <a:rPr lang="en-US" sz="2153" b="1" kern="0" spc="-43" dirty="0">
                <a:solidFill>
                  <a:srgbClr val="000000"/>
                </a:solidFill>
                <a:latin typeface="adonis-web" pitchFamily="34" charset="0"/>
                <a:ea typeface="adonis-web" pitchFamily="34" charset="-122"/>
                <a:cs typeface="adonis-web" pitchFamily="34" charset="-120"/>
              </a:rPr>
              <a:t>İşletmelerde Sürdürülebilirliğin Sağlanmasında Etkili Unsurlar / İç ve Dış Dinamikler</a:t>
            </a:r>
            <a:endParaRPr lang="en-US" sz="2153" dirty="0"/>
          </a:p>
        </p:txBody>
      </p:sp>
      <p:sp>
        <p:nvSpPr>
          <p:cNvPr id="6" name="Text 3"/>
          <p:cNvSpPr/>
          <p:nvPr/>
        </p:nvSpPr>
        <p:spPr>
          <a:xfrm>
            <a:off x="2425422" y="3077647"/>
            <a:ext cx="4622959" cy="2449473"/>
          </a:xfrm>
          <a:prstGeom prst="rect">
            <a:avLst/>
          </a:prstGeom>
          <a:noFill/>
          <a:ln/>
        </p:spPr>
        <p:txBody>
          <a:bodyPr wrap="square" rtlCol="0" anchor="t"/>
          <a:lstStyle/>
          <a:p>
            <a:pPr marL="0" indent="0">
              <a:lnSpc>
                <a:spcPts val="2756"/>
              </a:lnSpc>
              <a:buNone/>
            </a:pPr>
            <a:r>
              <a:rPr lang="en-US" sz="1722" kern="0" spc="-34" dirty="0">
                <a:solidFill>
                  <a:srgbClr val="272525"/>
                </a:solidFill>
                <a:latin typeface="Source Sans Pro" pitchFamily="34" charset="0"/>
                <a:ea typeface="Source Sans Pro" pitchFamily="34" charset="-122"/>
                <a:cs typeface="Source Sans Pro" pitchFamily="34" charset="-120"/>
              </a:rPr>
              <a:t>İşletmelerde sürdürülebilirlik, çevresel, ekonomik ve sosyal boyutlarıyla birlikte ele alınmalıdır. İç dinamikler, yönetim politikaları, çalışan katılımı ve kaynak verimliliği gibi unsurları içerirken, dış dinamikler ise tedarik zinciri yönetimi, paydaş beklentileri ve sosyal sorumluluk projeleri gibi faktörleri kapsar.</a:t>
            </a:r>
            <a:endParaRPr lang="en-US" sz="1722" dirty="0"/>
          </a:p>
        </p:txBody>
      </p:sp>
      <p:pic>
        <p:nvPicPr>
          <p:cNvPr id="7" name="Image 1" descr="preencoded.png"/>
          <p:cNvPicPr>
            <a:picLocks noChangeAspect="1"/>
          </p:cNvPicPr>
          <p:nvPr/>
        </p:nvPicPr>
        <p:blipFill>
          <a:blip r:embed="rId4"/>
          <a:stretch>
            <a:fillRect/>
          </a:stretch>
        </p:blipFill>
        <p:spPr>
          <a:xfrm>
            <a:off x="7589639" y="1860709"/>
            <a:ext cx="4622959" cy="4622959"/>
          </a:xfrm>
          <a:prstGeom prst="rect">
            <a:avLst/>
          </a:prstGeom>
        </p:spPr>
      </p:pic>
      <p:sp>
        <p:nvSpPr>
          <p:cNvPr id="8" name="Text 4"/>
          <p:cNvSpPr/>
          <p:nvPr/>
        </p:nvSpPr>
        <p:spPr>
          <a:xfrm>
            <a:off x="7589639" y="6729651"/>
            <a:ext cx="4622959" cy="699849"/>
          </a:xfrm>
          <a:prstGeom prst="rect">
            <a:avLst/>
          </a:prstGeom>
          <a:noFill/>
          <a:ln/>
        </p:spPr>
        <p:txBody>
          <a:bodyPr wrap="square" rtlCol="0" anchor="t"/>
          <a:lstStyle/>
          <a:p>
            <a:pPr marL="0" indent="0">
              <a:lnSpc>
                <a:spcPts val="2756"/>
              </a:lnSpc>
              <a:buNone/>
            </a:pPr>
            <a:r>
              <a:rPr lang="en-US" sz="1722" kern="0" spc="-34" dirty="0">
                <a:solidFill>
                  <a:srgbClr val="272525"/>
                </a:solidFill>
                <a:latin typeface="Source Sans Pro" pitchFamily="34" charset="0"/>
                <a:ea typeface="Source Sans Pro" pitchFamily="34" charset="-122"/>
                <a:cs typeface="Source Sans Pro" pitchFamily="34" charset="-120"/>
              </a:rPr>
              <a:t>A diverse team collaborating in a modern office environment, with natural lighting</a:t>
            </a:r>
            <a:endParaRPr lang="en-US" sz="1722"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tr-TR"/>
          </a:p>
        </p:txBody>
      </p:sp>
      <p:sp>
        <p:nvSpPr>
          <p:cNvPr id="6" name="Text 2"/>
          <p:cNvSpPr/>
          <p:nvPr/>
        </p:nvSpPr>
        <p:spPr>
          <a:xfrm>
            <a:off x="2348389" y="2702719"/>
            <a:ext cx="7180778"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kaynakları ve verimlilik</a:t>
            </a:r>
            <a:endParaRPr lang="en-US" sz="4374" dirty="0"/>
          </a:p>
        </p:txBody>
      </p:sp>
      <p:sp>
        <p:nvSpPr>
          <p:cNvPr id="7" name="Shape 3"/>
          <p:cNvSpPr/>
          <p:nvPr/>
        </p:nvSpPr>
        <p:spPr>
          <a:xfrm>
            <a:off x="2348389" y="3959543"/>
            <a:ext cx="388739" cy="388739"/>
          </a:xfrm>
          <a:prstGeom prst="roundRect">
            <a:avLst>
              <a:gd name="adj" fmla="val 25722"/>
            </a:avLst>
          </a:prstGeom>
          <a:solidFill>
            <a:srgbClr val="F0D4F7"/>
          </a:solidFill>
          <a:ln w="13811">
            <a:solidFill>
              <a:srgbClr val="D6BADD"/>
            </a:solidFill>
            <a:prstDash val="solid"/>
          </a:ln>
        </p:spPr>
        <p:txBody>
          <a:bodyPr/>
          <a:lstStyle/>
          <a:p>
            <a:endParaRPr lang="tr-TR"/>
          </a:p>
        </p:txBody>
      </p:sp>
      <p:sp>
        <p:nvSpPr>
          <p:cNvPr id="8" name="Text 4"/>
          <p:cNvSpPr/>
          <p:nvPr/>
        </p:nvSpPr>
        <p:spPr>
          <a:xfrm>
            <a:off x="2959298" y="3980259"/>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İç Dinamikler</a:t>
            </a:r>
            <a:endParaRPr lang="en-US" sz="2187" dirty="0"/>
          </a:p>
        </p:txBody>
      </p:sp>
      <p:sp>
        <p:nvSpPr>
          <p:cNvPr id="9" name="Text 5"/>
          <p:cNvSpPr/>
          <p:nvPr/>
        </p:nvSpPr>
        <p:spPr>
          <a:xfrm>
            <a:off x="2959298" y="4460677"/>
            <a:ext cx="4244816" cy="71080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İşletme içindeki süreçlerin verimliliğini artırmak için kaynakların etkili kullanımı önemlidir.</a:t>
            </a:r>
            <a:endParaRPr lang="en-US" sz="1750" dirty="0"/>
          </a:p>
        </p:txBody>
      </p:sp>
      <p:sp>
        <p:nvSpPr>
          <p:cNvPr id="10" name="Shape 6"/>
          <p:cNvSpPr/>
          <p:nvPr/>
        </p:nvSpPr>
        <p:spPr>
          <a:xfrm>
            <a:off x="7426285" y="3959543"/>
            <a:ext cx="388739" cy="388739"/>
          </a:xfrm>
          <a:prstGeom prst="roundRect">
            <a:avLst>
              <a:gd name="adj" fmla="val 25722"/>
            </a:avLst>
          </a:prstGeom>
          <a:solidFill>
            <a:srgbClr val="F0D4F7"/>
          </a:solidFill>
          <a:ln w="13811">
            <a:solidFill>
              <a:srgbClr val="D6BADD"/>
            </a:solidFill>
            <a:prstDash val="solid"/>
          </a:ln>
        </p:spPr>
        <p:txBody>
          <a:bodyPr/>
          <a:lstStyle/>
          <a:p>
            <a:endParaRPr lang="tr-TR"/>
          </a:p>
        </p:txBody>
      </p:sp>
      <p:sp>
        <p:nvSpPr>
          <p:cNvPr id="11" name="Text 7"/>
          <p:cNvSpPr/>
          <p:nvPr/>
        </p:nvSpPr>
        <p:spPr>
          <a:xfrm>
            <a:off x="8037195" y="3980259"/>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Dış Dinamikler</a:t>
            </a:r>
            <a:endParaRPr lang="en-US" sz="2187" dirty="0"/>
          </a:p>
        </p:txBody>
      </p:sp>
      <p:sp>
        <p:nvSpPr>
          <p:cNvPr id="12" name="Text 8"/>
          <p:cNvSpPr/>
          <p:nvPr/>
        </p:nvSpPr>
        <p:spPr>
          <a:xfrm>
            <a:off x="8037195" y="4460677"/>
            <a:ext cx="4244816"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Küresel ekonomik faktörler ve rekabetçi pazar koşulları işletmelerin sürdürülebilirliğini etkileyebilir.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tr-TR"/>
          </a:p>
        </p:txBody>
      </p:sp>
      <p:sp>
        <p:nvSpPr>
          <p:cNvPr id="4" name="Text 1"/>
          <p:cNvSpPr/>
          <p:nvPr/>
        </p:nvSpPr>
        <p:spPr>
          <a:xfrm>
            <a:off x="2348389" y="1569720"/>
            <a:ext cx="823352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İşletme Süreçleri ve Kalite Yönetimi</a:t>
            </a:r>
            <a:endParaRPr lang="en-US" sz="4374" dirty="0"/>
          </a:p>
        </p:txBody>
      </p:sp>
      <p:pic>
        <p:nvPicPr>
          <p:cNvPr id="5" name="Image 1" descr="preencoded.png"/>
          <p:cNvPicPr>
            <a:picLocks noChangeAspect="1"/>
          </p:cNvPicPr>
          <p:nvPr/>
        </p:nvPicPr>
        <p:blipFill>
          <a:blip r:embed="rId4"/>
          <a:stretch>
            <a:fillRect/>
          </a:stretch>
        </p:blipFill>
        <p:spPr>
          <a:xfrm>
            <a:off x="4012168" y="2708434"/>
            <a:ext cx="1639014" cy="1280160"/>
          </a:xfrm>
          <a:prstGeom prst="rect">
            <a:avLst/>
          </a:prstGeom>
        </p:spPr>
      </p:pic>
      <p:sp>
        <p:nvSpPr>
          <p:cNvPr id="6" name="Text 2"/>
          <p:cNvSpPr/>
          <p:nvPr/>
        </p:nvSpPr>
        <p:spPr>
          <a:xfrm>
            <a:off x="4758095" y="3333512"/>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1</a:t>
            </a:r>
            <a:endParaRPr lang="en-US" sz="2187" dirty="0"/>
          </a:p>
        </p:txBody>
      </p:sp>
      <p:sp>
        <p:nvSpPr>
          <p:cNvPr id="7" name="Text 3"/>
          <p:cNvSpPr/>
          <p:nvPr/>
        </p:nvSpPr>
        <p:spPr>
          <a:xfrm>
            <a:off x="5873353" y="2930604"/>
            <a:ext cx="2617589"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Etkili İşletme Süreçleri</a:t>
            </a:r>
            <a:endParaRPr lang="en-US" sz="2187" dirty="0"/>
          </a:p>
        </p:txBody>
      </p:sp>
      <p:sp>
        <p:nvSpPr>
          <p:cNvPr id="8" name="Text 4"/>
          <p:cNvSpPr/>
          <p:nvPr/>
        </p:nvSpPr>
        <p:spPr>
          <a:xfrm>
            <a:off x="5873353" y="3411022"/>
            <a:ext cx="2695694"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Verimlilik ve Kalite Standartları</a:t>
            </a:r>
            <a:endParaRPr lang="en-US" sz="1750" dirty="0"/>
          </a:p>
        </p:txBody>
      </p:sp>
      <p:sp>
        <p:nvSpPr>
          <p:cNvPr id="9" name="Shape 5"/>
          <p:cNvSpPr/>
          <p:nvPr/>
        </p:nvSpPr>
        <p:spPr>
          <a:xfrm>
            <a:off x="5706666" y="3990648"/>
            <a:ext cx="6519743" cy="22205"/>
          </a:xfrm>
          <a:prstGeom prst="roundRect">
            <a:avLst>
              <a:gd name="adj" fmla="val 450302"/>
            </a:avLst>
          </a:prstGeom>
          <a:solidFill>
            <a:srgbClr val="D6BADD"/>
          </a:solidFill>
          <a:ln/>
        </p:spPr>
        <p:txBody>
          <a:bodyPr/>
          <a:lstStyle/>
          <a:p>
            <a:endParaRPr lang="tr-TR"/>
          </a:p>
        </p:txBody>
      </p:sp>
      <p:pic>
        <p:nvPicPr>
          <p:cNvPr id="10" name="Image 2" descr="preencoded.png"/>
          <p:cNvPicPr>
            <a:picLocks noChangeAspect="1"/>
          </p:cNvPicPr>
          <p:nvPr/>
        </p:nvPicPr>
        <p:blipFill>
          <a:blip r:embed="rId5"/>
          <a:stretch>
            <a:fillRect/>
          </a:stretch>
        </p:blipFill>
        <p:spPr>
          <a:xfrm>
            <a:off x="3192661" y="4044077"/>
            <a:ext cx="3278029" cy="1280160"/>
          </a:xfrm>
          <a:prstGeom prst="rect">
            <a:avLst/>
          </a:prstGeom>
        </p:spPr>
      </p:pic>
      <p:sp>
        <p:nvSpPr>
          <p:cNvPr id="11" name="Text 6"/>
          <p:cNvSpPr/>
          <p:nvPr/>
        </p:nvSpPr>
        <p:spPr>
          <a:xfrm>
            <a:off x="4758214" y="4510564"/>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2</a:t>
            </a:r>
            <a:endParaRPr lang="en-US" sz="2187" dirty="0"/>
          </a:p>
        </p:txBody>
      </p:sp>
      <p:sp>
        <p:nvSpPr>
          <p:cNvPr id="12" name="Text 7"/>
          <p:cNvSpPr/>
          <p:nvPr/>
        </p:nvSpPr>
        <p:spPr>
          <a:xfrm>
            <a:off x="6692860" y="4266248"/>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Kalite Yönetimi</a:t>
            </a:r>
            <a:endParaRPr lang="en-US" sz="2187" dirty="0"/>
          </a:p>
        </p:txBody>
      </p:sp>
      <p:sp>
        <p:nvSpPr>
          <p:cNvPr id="13" name="Text 8"/>
          <p:cNvSpPr/>
          <p:nvPr/>
        </p:nvSpPr>
        <p:spPr>
          <a:xfrm>
            <a:off x="6692860" y="4746665"/>
            <a:ext cx="3051215"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Kalite Kontrol ve Sürekli İyileştirme</a:t>
            </a:r>
            <a:endParaRPr lang="en-US" sz="1750" dirty="0"/>
          </a:p>
        </p:txBody>
      </p:sp>
      <p:sp>
        <p:nvSpPr>
          <p:cNvPr id="14" name="Shape 9"/>
          <p:cNvSpPr/>
          <p:nvPr/>
        </p:nvSpPr>
        <p:spPr>
          <a:xfrm>
            <a:off x="6526173" y="5326291"/>
            <a:ext cx="5700236" cy="22205"/>
          </a:xfrm>
          <a:prstGeom prst="roundRect">
            <a:avLst>
              <a:gd name="adj" fmla="val 450302"/>
            </a:avLst>
          </a:prstGeom>
          <a:solidFill>
            <a:srgbClr val="D6BADD"/>
          </a:solidFill>
          <a:ln/>
        </p:spPr>
        <p:txBody>
          <a:bodyPr/>
          <a:lstStyle/>
          <a:p>
            <a:endParaRPr lang="tr-TR"/>
          </a:p>
        </p:txBody>
      </p:sp>
      <p:pic>
        <p:nvPicPr>
          <p:cNvPr id="15" name="Image 3" descr="preencoded.png"/>
          <p:cNvPicPr>
            <a:picLocks noChangeAspect="1"/>
          </p:cNvPicPr>
          <p:nvPr/>
        </p:nvPicPr>
        <p:blipFill>
          <a:blip r:embed="rId6"/>
          <a:stretch>
            <a:fillRect/>
          </a:stretch>
        </p:blipFill>
        <p:spPr>
          <a:xfrm>
            <a:off x="2373154" y="5379720"/>
            <a:ext cx="4917043" cy="1280160"/>
          </a:xfrm>
          <a:prstGeom prst="rect">
            <a:avLst/>
          </a:prstGeom>
        </p:spPr>
      </p:pic>
      <p:sp>
        <p:nvSpPr>
          <p:cNvPr id="16" name="Text 10"/>
          <p:cNvSpPr/>
          <p:nvPr/>
        </p:nvSpPr>
        <p:spPr>
          <a:xfrm>
            <a:off x="4758214" y="5846207"/>
            <a:ext cx="146923" cy="347186"/>
          </a:xfrm>
          <a:prstGeom prst="rect">
            <a:avLst/>
          </a:prstGeom>
          <a:noFill/>
          <a:ln/>
        </p:spPr>
        <p:txBody>
          <a:bodyPr wrap="none" rtlCol="0" anchor="t"/>
          <a:lstStyle/>
          <a:p>
            <a:pPr marL="0" indent="0" algn="ct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3</a:t>
            </a:r>
            <a:endParaRPr lang="en-US" sz="2187" dirty="0"/>
          </a:p>
        </p:txBody>
      </p:sp>
      <p:sp>
        <p:nvSpPr>
          <p:cNvPr id="17" name="Text 11"/>
          <p:cNvSpPr/>
          <p:nvPr/>
        </p:nvSpPr>
        <p:spPr>
          <a:xfrm>
            <a:off x="7512367" y="5601891"/>
            <a:ext cx="3033117"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Sağlanan Sürdürülebilirlik</a:t>
            </a:r>
            <a:endParaRPr lang="en-US" sz="2187" dirty="0"/>
          </a:p>
        </p:txBody>
      </p:sp>
      <p:sp>
        <p:nvSpPr>
          <p:cNvPr id="18" name="Text 12"/>
          <p:cNvSpPr/>
          <p:nvPr/>
        </p:nvSpPr>
        <p:spPr>
          <a:xfrm>
            <a:off x="7512367" y="6082308"/>
            <a:ext cx="3745349" cy="355402"/>
          </a:xfrm>
          <a:prstGeom prst="rect">
            <a:avLst/>
          </a:prstGeom>
          <a:noFill/>
          <a:ln/>
        </p:spPr>
        <p:txBody>
          <a:bodyPr wrap="non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Doğal Kaynak Kullanımı ve Çevresel Etkiler</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1485</Words>
  <Application>Microsoft Macintosh PowerPoint</Application>
  <PresentationFormat>Özel</PresentationFormat>
  <Paragraphs>191</Paragraphs>
  <Slides>27</Slides>
  <Notes>25</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27</vt:i4>
      </vt:variant>
    </vt:vector>
  </HeadingPairs>
  <TitlesOfParts>
    <vt:vector size="31" baseType="lpstr">
      <vt:lpstr>adonis-web</vt:lpstr>
      <vt:lpstr>Arial</vt:lpstr>
      <vt:lpstr>Source Sans Pro</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Sinem Cece</cp:lastModifiedBy>
  <cp:revision>2</cp:revision>
  <dcterms:created xsi:type="dcterms:W3CDTF">2024-01-27T19:39:37Z</dcterms:created>
  <dcterms:modified xsi:type="dcterms:W3CDTF">2024-03-27T10:34:40Z</dcterms:modified>
</cp:coreProperties>
</file>